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1" r:id="rId4"/>
    <p:sldId id="258" r:id="rId5"/>
    <p:sldId id="264" r:id="rId6"/>
    <p:sldId id="259" r:id="rId7"/>
    <p:sldId id="260" r:id="rId8"/>
    <p:sldId id="265" r:id="rId9"/>
    <p:sldId id="266" r:id="rId10"/>
    <p:sldId id="267" r:id="rId11"/>
    <p:sldId id="285" r:id="rId12"/>
    <p:sldId id="268" r:id="rId13"/>
    <p:sldId id="269" r:id="rId14"/>
    <p:sldId id="270" r:id="rId15"/>
    <p:sldId id="286" r:id="rId16"/>
    <p:sldId id="287" r:id="rId17"/>
    <p:sldId id="288" r:id="rId18"/>
    <p:sldId id="289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4" r:id="rId30"/>
    <p:sldId id="283" r:id="rId31"/>
    <p:sldId id="280" r:id="rId3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3" autoAdjust="0"/>
    <p:restoredTop sz="96433" autoAdjust="0"/>
  </p:normalViewPr>
  <p:slideViewPr>
    <p:cSldViewPr>
      <p:cViewPr varScale="1">
        <p:scale>
          <a:sx n="112" d="100"/>
          <a:sy n="112" d="100"/>
        </p:scale>
        <p:origin x="21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 (тыс)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5.85</c:v>
                </c:pt>
                <c:pt idx="1">
                  <c:v>5.9740000000000002</c:v>
                </c:pt>
                <c:pt idx="2">
                  <c:v>6.1609999999999996</c:v>
                </c:pt>
                <c:pt idx="3">
                  <c:v>6.5670000000000002</c:v>
                </c:pt>
                <c:pt idx="4">
                  <c:v>6.8559999999999999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747024"/>
        <c:axId val="193749264"/>
        <c:axId val="0"/>
      </c:bar3DChart>
      <c:catAx>
        <c:axId val="19374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3749264"/>
        <c:crosses val="autoZero"/>
        <c:auto val="1"/>
        <c:lblAlgn val="ctr"/>
        <c:lblOffset val="100"/>
        <c:noMultiLvlLbl val="0"/>
      </c:catAx>
      <c:valAx>
        <c:axId val="193749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74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dirty="0"/>
                      <a:t>Налоговые доходы
79%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/>
                      <a:t>Неналоговые доходы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 dirty="0"/>
                      <a:t>Безвозмездные поступления
19%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288835.84399999998</c:v>
                </c:pt>
                <c:pt idx="1">
                  <c:v>11165.411</c:v>
                </c:pt>
                <c:pt idx="2" formatCode="General">
                  <c:v>86856.3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05738828274694E-3"/>
          <c:y val="0.22169911584609958"/>
          <c:w val="0.82132539596243759"/>
          <c:h val="0.67281837282541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43"/>
          <c:dPt>
            <c:idx val="3"/>
            <c:bubble3D val="0"/>
            <c:explosion val="4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dirty="0"/>
                      <a:t>Налог на доходы физических лиц
29%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/>
                      <a:t>Акцизы по подакцизным товарам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/>
                      <a:t>Единый сельскохозяйственный налог
</a:t>
                    </a:r>
                    <a:r>
                      <a:rPr lang="ru-RU" sz="1200" smtClean="0"/>
                      <a:t>0,01%</a:t>
                    </a:r>
                    <a:endParaRPr lang="ru-RU" sz="120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200" dirty="0"/>
                      <a:t>Земельный налог
67%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A0A7B93-0FED-4C87-86C1-13BE8DC28153}" type="CATEGORYNAME">
                      <a:rPr lang="ru-RU" sz="1200"/>
                      <a:pPr/>
                      <a:t>[ИМЯ КАТЕГОРИИ]</a:t>
                    </a:fld>
                    <a:r>
                      <a:rPr lang="ru-RU" sz="1200" baseline="0" dirty="0"/>
                      <a:t>
</a:t>
                    </a:r>
                    <a:fld id="{DCF2E817-4413-4244-B4F5-A9AF874AB512}" type="PERCENTAGE">
                      <a:rPr lang="ru-RU" sz="1200" baseline="0"/>
                      <a:pPr/>
                      <a:t>[ПРОЦЕНТ]</a:t>
                    </a:fld>
                    <a:endParaRPr lang="ru-RU" sz="12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Единый сельскохозяйственный налог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0.24</c:v>
                </c:pt>
                <c:pt idx="1">
                  <c:v>7.0000000000000007E-2</c:v>
                </c:pt>
                <c:pt idx="2" formatCode="0.00%">
                  <c:v>5.0000000000000002E-5</c:v>
                </c:pt>
                <c:pt idx="3">
                  <c:v>0.65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531622700600198"/>
          <c:y val="0.21861784853852201"/>
          <c:w val="0.59560687096427023"/>
          <c:h val="0.57540886405189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109929.899</c:v>
                </c:pt>
                <c:pt idx="1">
                  <c:v>209453.43700000001</c:v>
                </c:pt>
                <c:pt idx="2">
                  <c:v>223358.70300000001</c:v>
                </c:pt>
                <c:pt idx="3">
                  <c:v>288835.8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222880"/>
        <c:axId val="259222320"/>
      </c:barChart>
      <c:catAx>
        <c:axId val="25922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9222320"/>
        <c:crosses val="autoZero"/>
        <c:auto val="1"/>
        <c:lblAlgn val="ctr"/>
        <c:lblOffset val="100"/>
        <c:noMultiLvlLbl val="0"/>
      </c:catAx>
      <c:valAx>
        <c:axId val="259222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22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1" dirty="0"/>
              <a:t>Структура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1">
                  <c:v>Субсидия на содержание объектов дорожного хозяйства</c:v>
                </c:pt>
                <c:pt idx="2">
                  <c:v>Субсидия на благоустройство территории жилой застройки</c:v>
                </c:pt>
                <c:pt idx="3">
                  <c:v>Субсидия на ремонт объетов дорожного хозяйства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1">
                  <c:v>0.56999999999999995</c:v>
                </c:pt>
                <c:pt idx="2">
                  <c:v>0.24</c:v>
                </c:pt>
                <c:pt idx="3">
                  <c:v>0.19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98434.751000000004</c:v>
                </c:pt>
                <c:pt idx="1">
                  <c:v>123006.30499999999</c:v>
                </c:pt>
                <c:pt idx="2">
                  <c:v>53081.4</c:v>
                </c:pt>
                <c:pt idx="3">
                  <c:v>86856.3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232224"/>
        <c:axId val="175232784"/>
        <c:axId val="0"/>
      </c:bar3DChart>
      <c:catAx>
        <c:axId val="17523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232784"/>
        <c:crosses val="autoZero"/>
        <c:auto val="1"/>
        <c:lblAlgn val="ctr"/>
        <c:lblOffset val="100"/>
        <c:noMultiLvlLbl val="0"/>
      </c:catAx>
      <c:valAx>
        <c:axId val="17523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2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
</c:v>
                </c:pt>
                <c:pt idx="1">
                  <c:v>Национальная безопасность и правоохранительная деятельность
</c:v>
                </c:pt>
                <c:pt idx="2">
                  <c:v>Национальная экономика
</c:v>
                </c:pt>
                <c:pt idx="3">
                  <c:v>Жилищно-коммунальное хозяйство
</c:v>
                </c:pt>
                <c:pt idx="4">
                  <c:v>Культура, кинематография
</c:v>
                </c:pt>
                <c:pt idx="5">
                  <c:v>Социальная политика
</c:v>
                </c:pt>
                <c:pt idx="6">
                  <c:v>Физическая культура и спорт
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110387.045</c:v>
                </c:pt>
                <c:pt idx="1">
                  <c:v>12309.451999999999</c:v>
                </c:pt>
                <c:pt idx="2" formatCode="#,##0.00">
                  <c:v>52390.038999999997</c:v>
                </c:pt>
                <c:pt idx="3" formatCode="#,##0.00">
                  <c:v>189886.24400000001</c:v>
                </c:pt>
                <c:pt idx="4">
                  <c:v>6378.49</c:v>
                </c:pt>
                <c:pt idx="5">
                  <c:v>3575.913</c:v>
                </c:pt>
                <c:pt idx="6" formatCode="#,##0.00">
                  <c:v>10660.371999999999</c:v>
                </c:pt>
                <c:pt idx="7">
                  <c:v>1230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F3274-6402-4DEC-ABFA-F3C1A0A92A9D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4E8AA6-8610-4842-8EF4-EC9BC5F1D289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2000" dirty="0">
            <a:solidFill>
              <a:srgbClr val="7030A0"/>
            </a:solidFill>
          </a:endParaRPr>
        </a:p>
      </dgm:t>
    </dgm:pt>
    <dgm:pt modelId="{874526BE-37D8-40F9-A892-7AAA3846A7C3}" type="parTrans" cxnId="{7C1475A6-17B5-4960-8D9E-8E505EEDBFC6}">
      <dgm:prSet/>
      <dgm:spPr/>
      <dgm:t>
        <a:bodyPr/>
        <a:lstStyle/>
        <a:p>
          <a:endParaRPr lang="ru-RU"/>
        </a:p>
      </dgm:t>
    </dgm:pt>
    <dgm:pt modelId="{66157826-0B35-4675-AF06-7EA442B8709E}" type="sibTrans" cxnId="{7C1475A6-17B5-4960-8D9E-8E505EEDBFC6}">
      <dgm:prSet/>
      <dgm:spPr/>
      <dgm:t>
        <a:bodyPr/>
        <a:lstStyle/>
        <a:p>
          <a:endParaRPr lang="ru-RU"/>
        </a:p>
      </dgm:t>
    </dgm:pt>
    <dgm:pt modelId="{1140D5DA-AF8C-409A-AB17-D70F7ED47753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</a:rPr>
            <a:t>Налог на имущество физических лиц</a:t>
          </a:r>
          <a:endParaRPr lang="ru-RU" sz="1800" dirty="0">
            <a:solidFill>
              <a:srgbClr val="FF0000"/>
            </a:solidFill>
          </a:endParaRPr>
        </a:p>
      </dgm:t>
    </dgm:pt>
    <dgm:pt modelId="{D07693AE-851A-447E-907C-4083968056C0}" type="parTrans" cxnId="{04406645-AEF6-4E5D-B0D9-9635DFAB9E2F}">
      <dgm:prSet/>
      <dgm:spPr/>
      <dgm:t>
        <a:bodyPr/>
        <a:lstStyle/>
        <a:p>
          <a:endParaRPr lang="ru-RU"/>
        </a:p>
      </dgm:t>
    </dgm:pt>
    <dgm:pt modelId="{0CD532DD-C47A-459E-BFF6-BA0897112B48}" type="sibTrans" cxnId="{04406645-AEF6-4E5D-B0D9-9635DFAB9E2F}">
      <dgm:prSet/>
      <dgm:spPr/>
      <dgm:t>
        <a:bodyPr/>
        <a:lstStyle/>
        <a:p>
          <a:endParaRPr lang="ru-RU"/>
        </a:p>
      </dgm:t>
    </dgm:pt>
    <dgm:pt modelId="{BF25BD35-CCE7-43FD-A532-E3883225AFE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70C0"/>
              </a:solidFill>
            </a:rPr>
            <a:t>Земельный налог</a:t>
          </a:r>
          <a:endParaRPr lang="ru-RU" sz="2000" dirty="0">
            <a:solidFill>
              <a:srgbClr val="0070C0"/>
            </a:solidFill>
          </a:endParaRPr>
        </a:p>
      </dgm:t>
    </dgm:pt>
    <dgm:pt modelId="{C4F2DDCD-E9D3-4A98-9AEA-331575D61F38}" type="parTrans" cxnId="{6AED3327-2BDA-4CD3-B5F6-42955B502032}">
      <dgm:prSet/>
      <dgm:spPr/>
      <dgm:t>
        <a:bodyPr/>
        <a:lstStyle/>
        <a:p>
          <a:endParaRPr lang="ru-RU"/>
        </a:p>
      </dgm:t>
    </dgm:pt>
    <dgm:pt modelId="{C23EF4F2-6B98-425A-8B50-D6FBDBF26D55}" type="sibTrans" cxnId="{6AED3327-2BDA-4CD3-B5F6-42955B502032}">
      <dgm:prSet/>
      <dgm:spPr/>
      <dgm:t>
        <a:bodyPr/>
        <a:lstStyle/>
        <a:p>
          <a:endParaRPr lang="ru-RU"/>
        </a:p>
      </dgm:t>
    </dgm:pt>
    <dgm:pt modelId="{5837769E-1EC9-46E7-9BA3-552F2BED4188}">
      <dgm:prSet phldrT="[Текст]"/>
      <dgm:spPr/>
      <dgm:t>
        <a:bodyPr/>
        <a:lstStyle/>
        <a:p>
          <a:r>
            <a:rPr lang="ru-RU" dirty="0" smtClean="0"/>
            <a:t>Ставки земельного налога установлены законом города Москвы от 24.11.2004г. № 74 «О земельном налоге»</a:t>
          </a:r>
          <a:endParaRPr lang="ru-RU" dirty="0"/>
        </a:p>
      </dgm:t>
    </dgm:pt>
    <dgm:pt modelId="{4BC395CC-9001-4B1D-8BD8-367566D39FE8}" type="parTrans" cxnId="{7BB16638-F33F-4806-AA87-2E6C7E4A1071}">
      <dgm:prSet/>
      <dgm:spPr/>
      <dgm:t>
        <a:bodyPr/>
        <a:lstStyle/>
        <a:p>
          <a:endParaRPr lang="ru-RU"/>
        </a:p>
      </dgm:t>
    </dgm:pt>
    <dgm:pt modelId="{0DCD30C3-B189-43D5-BF23-C4B7B537395F}" type="sibTrans" cxnId="{7BB16638-F33F-4806-AA87-2E6C7E4A1071}">
      <dgm:prSet/>
      <dgm:spPr/>
      <dgm:t>
        <a:bodyPr/>
        <a:lstStyle/>
        <a:p>
          <a:endParaRPr lang="ru-RU"/>
        </a:p>
      </dgm:t>
    </dgm:pt>
    <dgm:pt modelId="{07B5EBDC-A545-4C64-9FF3-48E73546FF2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B050"/>
              </a:solidFill>
            </a:rPr>
            <a:t>Транспортный налог</a:t>
          </a:r>
          <a:endParaRPr lang="ru-RU" sz="2000" dirty="0">
            <a:solidFill>
              <a:srgbClr val="00B050"/>
            </a:solidFill>
          </a:endParaRPr>
        </a:p>
      </dgm:t>
    </dgm:pt>
    <dgm:pt modelId="{75FB1633-2787-4F80-9020-B6834903ADEF}" type="parTrans" cxnId="{F99BDD1F-EE30-4DAB-954A-0D6313D812AB}">
      <dgm:prSet/>
      <dgm:spPr/>
      <dgm:t>
        <a:bodyPr/>
        <a:lstStyle/>
        <a:p>
          <a:endParaRPr lang="ru-RU"/>
        </a:p>
      </dgm:t>
    </dgm:pt>
    <dgm:pt modelId="{E8918F26-67DC-4531-AB0A-390C7D4770FC}" type="sibTrans" cxnId="{F99BDD1F-EE30-4DAB-954A-0D6313D812AB}">
      <dgm:prSet/>
      <dgm:spPr/>
      <dgm:t>
        <a:bodyPr/>
        <a:lstStyle/>
        <a:p>
          <a:endParaRPr lang="ru-RU"/>
        </a:p>
      </dgm:t>
    </dgm:pt>
    <dgm:pt modelId="{EBB89DF5-0D06-4535-8D19-139BB20B92B3}">
      <dgm:prSet phldrT="[Текст]"/>
      <dgm:spPr/>
      <dgm:t>
        <a:bodyPr/>
        <a:lstStyle/>
        <a:p>
          <a:r>
            <a:rPr lang="ru-RU" dirty="0" smtClean="0"/>
            <a:t>Ставки установлены законом города Москвы от 09.07.2008г. № 33 «О транспортном налоге»</a:t>
          </a:r>
          <a:endParaRPr lang="ru-RU" dirty="0"/>
        </a:p>
      </dgm:t>
    </dgm:pt>
    <dgm:pt modelId="{459349C4-2ADC-4B45-8EBC-7889A5B1A5D3}" type="parTrans" cxnId="{701392FD-7334-451D-AD89-D0B50CCA922D}">
      <dgm:prSet/>
      <dgm:spPr/>
      <dgm:t>
        <a:bodyPr/>
        <a:lstStyle/>
        <a:p>
          <a:endParaRPr lang="ru-RU"/>
        </a:p>
      </dgm:t>
    </dgm:pt>
    <dgm:pt modelId="{31E72150-BC6B-4257-A796-AB7158281FEE}" type="sibTrans" cxnId="{701392FD-7334-451D-AD89-D0B50CCA922D}">
      <dgm:prSet/>
      <dgm:spPr/>
      <dgm:t>
        <a:bodyPr/>
        <a:lstStyle/>
        <a:p>
          <a:endParaRPr lang="ru-RU"/>
        </a:p>
      </dgm:t>
    </dgm:pt>
    <dgm:pt modelId="{FC6DC0A1-2081-4C63-9A66-3EC7BFD5D951}">
      <dgm:prSet phldrT="[Текст]"/>
      <dgm:spPr/>
      <dgm:t>
        <a:bodyPr/>
        <a:lstStyle/>
        <a:p>
          <a:endParaRPr lang="ru-RU" dirty="0"/>
        </a:p>
      </dgm:t>
    </dgm:pt>
    <dgm:pt modelId="{4B027292-29B0-45C7-8D36-880461B08030}" type="sibTrans" cxnId="{D6370F2F-78F7-4471-A06F-23747FE72BEB}">
      <dgm:prSet/>
      <dgm:spPr/>
      <dgm:t>
        <a:bodyPr/>
        <a:lstStyle/>
        <a:p>
          <a:endParaRPr lang="ru-RU"/>
        </a:p>
      </dgm:t>
    </dgm:pt>
    <dgm:pt modelId="{254FEA81-CCB7-45B9-AAB3-3F562668E74F}" type="parTrans" cxnId="{D6370F2F-78F7-4471-A06F-23747FE72BEB}">
      <dgm:prSet/>
      <dgm:spPr/>
      <dgm:t>
        <a:bodyPr/>
        <a:lstStyle/>
        <a:p>
          <a:endParaRPr lang="ru-RU"/>
        </a:p>
      </dgm:t>
    </dgm:pt>
    <dgm:pt modelId="{09A143BF-FE2D-461C-8442-7DB90D210F56}">
      <dgm:prSet phldrT="[Текст]"/>
      <dgm:spPr/>
      <dgm:t>
        <a:bodyPr/>
        <a:lstStyle/>
        <a:p>
          <a:r>
            <a:rPr lang="ru-RU" dirty="0" smtClean="0"/>
            <a:t>Ставка налога 13%</a:t>
          </a:r>
          <a:endParaRPr lang="ru-RU" dirty="0"/>
        </a:p>
      </dgm:t>
    </dgm:pt>
    <dgm:pt modelId="{3F57B120-C89D-4C52-BDAB-C3FC3B8721F1}" type="sibTrans" cxnId="{1AAB0925-E110-4DAB-8695-4A6F38B5B3B3}">
      <dgm:prSet/>
      <dgm:spPr/>
      <dgm:t>
        <a:bodyPr/>
        <a:lstStyle/>
        <a:p>
          <a:endParaRPr lang="ru-RU"/>
        </a:p>
      </dgm:t>
    </dgm:pt>
    <dgm:pt modelId="{03327F04-E2A0-418D-BD3C-DC8D159C78AE}" type="parTrans" cxnId="{1AAB0925-E110-4DAB-8695-4A6F38B5B3B3}">
      <dgm:prSet/>
      <dgm:spPr/>
      <dgm:t>
        <a:bodyPr/>
        <a:lstStyle/>
        <a:p>
          <a:endParaRPr lang="ru-RU"/>
        </a:p>
      </dgm:t>
    </dgm:pt>
    <dgm:pt modelId="{FC94FCB6-D692-4BBD-A6BA-15953035C4FF}">
      <dgm:prSet phldrT="[Текст]"/>
      <dgm:spPr/>
      <dgm:t>
        <a:bodyPr/>
        <a:lstStyle/>
        <a:p>
          <a:endParaRPr lang="ru-RU" sz="800" dirty="0"/>
        </a:p>
      </dgm:t>
    </dgm:pt>
    <dgm:pt modelId="{385B8616-6A92-430A-AEB0-D03DD9A8CD8A}" type="sibTrans" cxnId="{6A4357F3-B958-4584-B883-BFB3FE3458AF}">
      <dgm:prSet/>
      <dgm:spPr/>
      <dgm:t>
        <a:bodyPr/>
        <a:lstStyle/>
        <a:p>
          <a:endParaRPr lang="ru-RU"/>
        </a:p>
      </dgm:t>
    </dgm:pt>
    <dgm:pt modelId="{14C17423-2A26-4DA7-822D-33FA97252E5D}" type="parTrans" cxnId="{6A4357F3-B958-4584-B883-BFB3FE3458AF}">
      <dgm:prSet/>
      <dgm:spPr/>
      <dgm:t>
        <a:bodyPr/>
        <a:lstStyle/>
        <a:p>
          <a:endParaRPr lang="ru-RU"/>
        </a:p>
      </dgm:t>
    </dgm:pt>
    <dgm:pt modelId="{86E549B9-B76F-432C-8E22-69A3CC0B1B00}">
      <dgm:prSet phldrT="[Текст]" custT="1"/>
      <dgm:spPr/>
      <dgm:t>
        <a:bodyPr/>
        <a:lstStyle/>
        <a:p>
          <a:r>
            <a:rPr lang="ru-RU" sz="1200" dirty="0" smtClean="0"/>
            <a:t>свыше 500 тыс. руб.  - от 0,3 до 2,0%</a:t>
          </a:r>
          <a:endParaRPr lang="ru-RU" sz="1200" dirty="0"/>
        </a:p>
      </dgm:t>
    </dgm:pt>
    <dgm:pt modelId="{FE063795-CEE1-4957-A472-3C9140DBD956}" type="sibTrans" cxnId="{36A82609-0169-4321-906B-4B21DD3C6FE3}">
      <dgm:prSet/>
      <dgm:spPr/>
      <dgm:t>
        <a:bodyPr/>
        <a:lstStyle/>
        <a:p>
          <a:endParaRPr lang="ru-RU"/>
        </a:p>
      </dgm:t>
    </dgm:pt>
    <dgm:pt modelId="{820D88EA-2CD8-4521-9D33-47B66F005C30}" type="parTrans" cxnId="{36A82609-0169-4321-906B-4B21DD3C6FE3}">
      <dgm:prSet/>
      <dgm:spPr/>
      <dgm:t>
        <a:bodyPr/>
        <a:lstStyle/>
        <a:p>
          <a:endParaRPr lang="ru-RU"/>
        </a:p>
      </dgm:t>
    </dgm:pt>
    <dgm:pt modelId="{0F5CF803-0010-44CF-A6BF-A2F78F173B78}">
      <dgm:prSet phldrT="[Текст]" custT="1"/>
      <dgm:spPr/>
      <dgm:t>
        <a:bodyPr/>
        <a:lstStyle/>
        <a:p>
          <a:r>
            <a:rPr lang="ru-RU" sz="1200" dirty="0" smtClean="0"/>
            <a:t>от 300 до 500 тыс. руб. – от 0,1 до 0,3%; </a:t>
          </a:r>
          <a:endParaRPr lang="ru-RU" sz="1200" dirty="0"/>
        </a:p>
      </dgm:t>
    </dgm:pt>
    <dgm:pt modelId="{D81CE481-C2E5-410D-9962-35BC53DEDB6B}" type="sibTrans" cxnId="{AD16D4AF-90B7-4488-AD18-BEF9D2C4B597}">
      <dgm:prSet/>
      <dgm:spPr/>
      <dgm:t>
        <a:bodyPr/>
        <a:lstStyle/>
        <a:p>
          <a:endParaRPr lang="ru-RU"/>
        </a:p>
      </dgm:t>
    </dgm:pt>
    <dgm:pt modelId="{2356058E-F948-4919-A764-3F16FD8B1FFE}" type="parTrans" cxnId="{AD16D4AF-90B7-4488-AD18-BEF9D2C4B597}">
      <dgm:prSet/>
      <dgm:spPr/>
      <dgm:t>
        <a:bodyPr/>
        <a:lstStyle/>
        <a:p>
          <a:endParaRPr lang="ru-RU"/>
        </a:p>
      </dgm:t>
    </dgm:pt>
    <dgm:pt modelId="{ECBC5C84-45D4-47B3-A0F8-45A776352FFE}">
      <dgm:prSet phldrT="[Текст]" custT="1"/>
      <dgm:spPr/>
      <dgm:t>
        <a:bodyPr/>
        <a:lstStyle/>
        <a:p>
          <a:r>
            <a:rPr lang="ru-RU" sz="1200" dirty="0" smtClean="0"/>
            <a:t>до 300 тыс. руб. – до 0,1%; </a:t>
          </a:r>
          <a:endParaRPr lang="ru-RU" sz="1200" dirty="0"/>
        </a:p>
      </dgm:t>
    </dgm:pt>
    <dgm:pt modelId="{13C7713B-E24B-4613-B5E5-0ACE345F14E8}" type="sibTrans" cxnId="{5B18EF4E-9C87-49DC-8B44-0741CBFA8042}">
      <dgm:prSet/>
      <dgm:spPr/>
      <dgm:t>
        <a:bodyPr/>
        <a:lstStyle/>
        <a:p>
          <a:endParaRPr lang="ru-RU"/>
        </a:p>
      </dgm:t>
    </dgm:pt>
    <dgm:pt modelId="{1B2AB606-EA3E-4B12-8EC5-0F8FBFD03AC0}" type="parTrans" cxnId="{5B18EF4E-9C87-49DC-8B44-0741CBFA8042}">
      <dgm:prSet/>
      <dgm:spPr/>
      <dgm:t>
        <a:bodyPr/>
        <a:lstStyle/>
        <a:p>
          <a:endParaRPr lang="ru-RU"/>
        </a:p>
      </dgm:t>
    </dgm:pt>
    <dgm:pt modelId="{01CBA35D-BCBB-43CD-889D-F637DFACF54B}">
      <dgm:prSet phldrT="[Текст]" custT="1"/>
      <dgm:spPr/>
      <dgm:t>
        <a:bodyPr/>
        <a:lstStyle/>
        <a:p>
          <a:r>
            <a:rPr lang="ru-RU" sz="1200" dirty="0" smtClean="0"/>
            <a:t>Ставка налога при </a:t>
          </a:r>
          <a:r>
            <a:rPr lang="ru-RU" sz="1200" smtClean="0"/>
            <a:t>стоимости имущества:</a:t>
          </a:r>
          <a:endParaRPr lang="ru-RU" sz="1200" dirty="0"/>
        </a:p>
      </dgm:t>
    </dgm:pt>
    <dgm:pt modelId="{9C646AD8-E629-4513-A278-42A906906BA2}" type="sibTrans" cxnId="{44910716-F679-4F1E-ADD3-DA4A960C5078}">
      <dgm:prSet/>
      <dgm:spPr/>
      <dgm:t>
        <a:bodyPr/>
        <a:lstStyle/>
        <a:p>
          <a:endParaRPr lang="ru-RU"/>
        </a:p>
      </dgm:t>
    </dgm:pt>
    <dgm:pt modelId="{83F5AAA5-B2B5-42E2-A23C-764824E6E6C8}" type="parTrans" cxnId="{44910716-F679-4F1E-ADD3-DA4A960C5078}">
      <dgm:prSet/>
      <dgm:spPr/>
      <dgm:t>
        <a:bodyPr/>
        <a:lstStyle/>
        <a:p>
          <a:endParaRPr lang="ru-RU"/>
        </a:p>
      </dgm:t>
    </dgm:pt>
    <dgm:pt modelId="{ED385748-8AD3-4E4F-A698-446CC3ED8190}" type="pres">
      <dgm:prSet presAssocID="{C76F3274-6402-4DEC-ABFA-F3C1A0A92A9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30790A-8D30-45CA-9C28-2AC0DE62B922}" type="pres">
      <dgm:prSet presAssocID="{C76F3274-6402-4DEC-ABFA-F3C1A0A92A9D}" presName="children" presStyleCnt="0"/>
      <dgm:spPr/>
    </dgm:pt>
    <dgm:pt modelId="{1668FBB8-3E3C-4DF2-AC1F-FDCAC8331986}" type="pres">
      <dgm:prSet presAssocID="{C76F3274-6402-4DEC-ABFA-F3C1A0A92A9D}" presName="child1group" presStyleCnt="0"/>
      <dgm:spPr/>
    </dgm:pt>
    <dgm:pt modelId="{D1FB8BE2-C0D8-4CA4-83BC-08261081DCA9}" type="pres">
      <dgm:prSet presAssocID="{C76F3274-6402-4DEC-ABFA-F3C1A0A92A9D}" presName="child1" presStyleLbl="bgAcc1" presStyleIdx="0" presStyleCnt="4" custLinFactNeighborX="-8699" custLinFactNeighborY="8269"/>
      <dgm:spPr/>
      <dgm:t>
        <a:bodyPr/>
        <a:lstStyle/>
        <a:p>
          <a:endParaRPr lang="ru-RU"/>
        </a:p>
      </dgm:t>
    </dgm:pt>
    <dgm:pt modelId="{1DA83A92-5EDC-448F-A9AE-A37A8AC5CF27}" type="pres">
      <dgm:prSet presAssocID="{C76F3274-6402-4DEC-ABFA-F3C1A0A92A9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4EB1E-96A9-4A17-936E-FE23AD08A884}" type="pres">
      <dgm:prSet presAssocID="{C76F3274-6402-4DEC-ABFA-F3C1A0A92A9D}" presName="child2group" presStyleCnt="0"/>
      <dgm:spPr/>
    </dgm:pt>
    <dgm:pt modelId="{6D8CACF6-B9F7-44F6-871B-07AD4C9FFA09}" type="pres">
      <dgm:prSet presAssocID="{C76F3274-6402-4DEC-ABFA-F3C1A0A92A9D}" presName="child2" presStyleLbl="bgAcc1" presStyleIdx="1" presStyleCnt="4" custScaleX="129357" custScaleY="84729" custLinFactNeighborX="25865" custLinFactNeighborY="-8494"/>
      <dgm:spPr/>
      <dgm:t>
        <a:bodyPr/>
        <a:lstStyle/>
        <a:p>
          <a:endParaRPr lang="ru-RU"/>
        </a:p>
      </dgm:t>
    </dgm:pt>
    <dgm:pt modelId="{DF274A02-6EDE-4060-9058-09EFE3B150F3}" type="pres">
      <dgm:prSet presAssocID="{C76F3274-6402-4DEC-ABFA-F3C1A0A92A9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A59ED-B0DD-4726-BDFF-87ADFF8D1AD7}" type="pres">
      <dgm:prSet presAssocID="{C76F3274-6402-4DEC-ABFA-F3C1A0A92A9D}" presName="child3group" presStyleCnt="0"/>
      <dgm:spPr/>
    </dgm:pt>
    <dgm:pt modelId="{7E726DE2-A05E-4EF0-B302-DAF76E0DE29B}" type="pres">
      <dgm:prSet presAssocID="{C76F3274-6402-4DEC-ABFA-F3C1A0A92A9D}" presName="child3" presStyleLbl="bgAcc1" presStyleIdx="2" presStyleCnt="4" custLinFactNeighborX="38531" custLinFactNeighborY="-23337"/>
      <dgm:spPr/>
      <dgm:t>
        <a:bodyPr/>
        <a:lstStyle/>
        <a:p>
          <a:endParaRPr lang="ru-RU"/>
        </a:p>
      </dgm:t>
    </dgm:pt>
    <dgm:pt modelId="{51BC0499-5378-4792-A255-563E5CB3FCA2}" type="pres">
      <dgm:prSet presAssocID="{C76F3274-6402-4DEC-ABFA-F3C1A0A92A9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98417-BBFA-445A-86D3-6F644755B889}" type="pres">
      <dgm:prSet presAssocID="{C76F3274-6402-4DEC-ABFA-F3C1A0A92A9D}" presName="child4group" presStyleCnt="0"/>
      <dgm:spPr/>
    </dgm:pt>
    <dgm:pt modelId="{866A75F3-2508-45CC-A341-CD1D8C84A4D3}" type="pres">
      <dgm:prSet presAssocID="{C76F3274-6402-4DEC-ABFA-F3C1A0A92A9D}" presName="child4" presStyleLbl="bgAcc1" presStyleIdx="3" presStyleCnt="4" custLinFactNeighborX="-4984" custLinFactNeighborY="-26689"/>
      <dgm:spPr/>
      <dgm:t>
        <a:bodyPr/>
        <a:lstStyle/>
        <a:p>
          <a:endParaRPr lang="ru-RU"/>
        </a:p>
      </dgm:t>
    </dgm:pt>
    <dgm:pt modelId="{E00D4836-AD0F-41F4-8DC5-08F6426ED3E6}" type="pres">
      <dgm:prSet presAssocID="{C76F3274-6402-4DEC-ABFA-F3C1A0A92A9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6B294-3BFC-4348-A774-FD17E2690158}" type="pres">
      <dgm:prSet presAssocID="{C76F3274-6402-4DEC-ABFA-F3C1A0A92A9D}" presName="childPlaceholder" presStyleCnt="0"/>
      <dgm:spPr/>
    </dgm:pt>
    <dgm:pt modelId="{C6F7A7AB-E898-47D5-B811-B67A7685207C}" type="pres">
      <dgm:prSet presAssocID="{C76F3274-6402-4DEC-ABFA-F3C1A0A92A9D}" presName="circle" presStyleCnt="0"/>
      <dgm:spPr/>
    </dgm:pt>
    <dgm:pt modelId="{1E60030D-3B83-43AD-8F9B-26609E49AF35}" type="pres">
      <dgm:prSet presAssocID="{C76F3274-6402-4DEC-ABFA-F3C1A0A92A9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FE50F-02C3-4FF2-A584-3B142D81DBE9}" type="pres">
      <dgm:prSet presAssocID="{C76F3274-6402-4DEC-ABFA-F3C1A0A92A9D}" presName="quadrant2" presStyleLbl="node1" presStyleIdx="1" presStyleCnt="4" custLinFactNeighborX="-95" custLinFactNeighborY="-14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802CA-F784-464B-970E-24E8E4456925}" type="pres">
      <dgm:prSet presAssocID="{C76F3274-6402-4DEC-ABFA-F3C1A0A92A9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8789D-C7D4-478E-A6D0-9122621C96AD}" type="pres">
      <dgm:prSet presAssocID="{C76F3274-6402-4DEC-ABFA-F3C1A0A92A9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015AE-597D-4716-B207-DB99F7A35BDA}" type="pres">
      <dgm:prSet presAssocID="{C76F3274-6402-4DEC-ABFA-F3C1A0A92A9D}" presName="quadrantPlaceholder" presStyleCnt="0"/>
      <dgm:spPr/>
    </dgm:pt>
    <dgm:pt modelId="{554A6072-3DCB-4188-9D02-55B8FA560A67}" type="pres">
      <dgm:prSet presAssocID="{C76F3274-6402-4DEC-ABFA-F3C1A0A92A9D}" presName="center1" presStyleLbl="fgShp" presStyleIdx="0" presStyleCnt="2"/>
      <dgm:spPr/>
    </dgm:pt>
    <dgm:pt modelId="{60DFACC9-1033-4ECA-B56F-4667937FB262}" type="pres">
      <dgm:prSet presAssocID="{C76F3274-6402-4DEC-ABFA-F3C1A0A92A9D}" presName="center2" presStyleLbl="fgShp" presStyleIdx="1" presStyleCnt="2"/>
      <dgm:spPr/>
    </dgm:pt>
  </dgm:ptLst>
  <dgm:cxnLst>
    <dgm:cxn modelId="{6AED3327-2BDA-4CD3-B5F6-42955B502032}" srcId="{C76F3274-6402-4DEC-ABFA-F3C1A0A92A9D}" destId="{BF25BD35-CCE7-43FD-A532-E3883225AFEB}" srcOrd="2" destOrd="0" parTransId="{C4F2DDCD-E9D3-4A98-9AEA-331575D61F38}" sibTransId="{C23EF4F2-6B98-425A-8B50-D6FBDBF26D55}"/>
    <dgm:cxn modelId="{64621498-0A43-4BB6-ADDB-DCD87F36424D}" type="presOf" srcId="{0F5CF803-0010-44CF-A6BF-A2F78F173B78}" destId="{DF274A02-6EDE-4060-9058-09EFE3B150F3}" srcOrd="1" destOrd="2" presId="urn:microsoft.com/office/officeart/2005/8/layout/cycle4#1"/>
    <dgm:cxn modelId="{60FF6C22-20CF-4505-96E8-4F46AC3DBC2E}" type="presOf" srcId="{09A143BF-FE2D-461C-8442-7DB90D210F56}" destId="{1DA83A92-5EDC-448F-A9AE-A37A8AC5CF27}" srcOrd="1" destOrd="0" presId="urn:microsoft.com/office/officeart/2005/8/layout/cycle4#1"/>
    <dgm:cxn modelId="{AD16D4AF-90B7-4488-AD18-BEF9D2C4B597}" srcId="{1140D5DA-AF8C-409A-AB17-D70F7ED47753}" destId="{0F5CF803-0010-44CF-A6BF-A2F78F173B78}" srcOrd="2" destOrd="0" parTransId="{2356058E-F948-4919-A764-3F16FD8B1FFE}" sibTransId="{D81CE481-C2E5-410D-9962-35BC53DEDB6B}"/>
    <dgm:cxn modelId="{5B18EF4E-9C87-49DC-8B44-0741CBFA8042}" srcId="{1140D5DA-AF8C-409A-AB17-D70F7ED47753}" destId="{ECBC5C84-45D4-47B3-A0F8-45A776352FFE}" srcOrd="1" destOrd="0" parTransId="{1B2AB606-EA3E-4B12-8EC5-0F8FBFD03AC0}" sibTransId="{13C7713B-E24B-4613-B5E5-0ACE345F14E8}"/>
    <dgm:cxn modelId="{44910716-F679-4F1E-ADD3-DA4A960C5078}" srcId="{1140D5DA-AF8C-409A-AB17-D70F7ED47753}" destId="{01CBA35D-BCBB-43CD-889D-F637DFACF54B}" srcOrd="0" destOrd="0" parTransId="{83F5AAA5-B2B5-42E2-A23C-764824E6E6C8}" sibTransId="{9C646AD8-E629-4513-A278-42A906906BA2}"/>
    <dgm:cxn modelId="{761C7300-CFA1-4540-AA47-43659A50199A}" type="presOf" srcId="{934E8AA6-8610-4842-8EF4-EC9BC5F1D289}" destId="{1E60030D-3B83-43AD-8F9B-26609E49AF35}" srcOrd="0" destOrd="0" presId="urn:microsoft.com/office/officeart/2005/8/layout/cycle4#1"/>
    <dgm:cxn modelId="{F99BDD1F-EE30-4DAB-954A-0D6313D812AB}" srcId="{C76F3274-6402-4DEC-ABFA-F3C1A0A92A9D}" destId="{07B5EBDC-A545-4C64-9FF3-48E73546FF20}" srcOrd="3" destOrd="0" parTransId="{75FB1633-2787-4F80-9020-B6834903ADEF}" sibTransId="{E8918F26-67DC-4531-AB0A-390C7D4770FC}"/>
    <dgm:cxn modelId="{3D4D0818-9824-494B-A1D8-CDD8822FF473}" type="presOf" srcId="{FC6DC0A1-2081-4C63-9A66-3EC7BFD5D951}" destId="{D1FB8BE2-C0D8-4CA4-83BC-08261081DCA9}" srcOrd="0" destOrd="1" presId="urn:microsoft.com/office/officeart/2005/8/layout/cycle4#1"/>
    <dgm:cxn modelId="{701392FD-7334-451D-AD89-D0B50CCA922D}" srcId="{07B5EBDC-A545-4C64-9FF3-48E73546FF20}" destId="{EBB89DF5-0D06-4535-8D19-139BB20B92B3}" srcOrd="0" destOrd="0" parTransId="{459349C4-2ADC-4B45-8EBC-7889A5B1A5D3}" sibTransId="{31E72150-BC6B-4257-A796-AB7158281FEE}"/>
    <dgm:cxn modelId="{7CCB5C78-F2B8-4C2C-A0D3-6DD3EBA6AB32}" type="presOf" srcId="{0F5CF803-0010-44CF-A6BF-A2F78F173B78}" destId="{6D8CACF6-B9F7-44F6-871B-07AD4C9FFA09}" srcOrd="0" destOrd="2" presId="urn:microsoft.com/office/officeart/2005/8/layout/cycle4#1"/>
    <dgm:cxn modelId="{DB3F58F6-CD05-4E5E-AA8A-4CB7A5CAAA27}" type="presOf" srcId="{01CBA35D-BCBB-43CD-889D-F637DFACF54B}" destId="{DF274A02-6EDE-4060-9058-09EFE3B150F3}" srcOrd="1" destOrd="0" presId="urn:microsoft.com/office/officeart/2005/8/layout/cycle4#1"/>
    <dgm:cxn modelId="{71F94150-22BA-4EA1-95A3-7BCD239AC742}" type="presOf" srcId="{ECBC5C84-45D4-47B3-A0F8-45A776352FFE}" destId="{6D8CACF6-B9F7-44F6-871B-07AD4C9FFA09}" srcOrd="0" destOrd="1" presId="urn:microsoft.com/office/officeart/2005/8/layout/cycle4#1"/>
    <dgm:cxn modelId="{7C1475A6-17B5-4960-8D9E-8E505EEDBFC6}" srcId="{C76F3274-6402-4DEC-ABFA-F3C1A0A92A9D}" destId="{934E8AA6-8610-4842-8EF4-EC9BC5F1D289}" srcOrd="0" destOrd="0" parTransId="{874526BE-37D8-40F9-A892-7AAA3846A7C3}" sibTransId="{66157826-0B35-4675-AF06-7EA442B8709E}"/>
    <dgm:cxn modelId="{8229BC6E-89CE-4195-9497-9E3D27FA411F}" type="presOf" srcId="{01CBA35D-BCBB-43CD-889D-F637DFACF54B}" destId="{6D8CACF6-B9F7-44F6-871B-07AD4C9FFA09}" srcOrd="0" destOrd="0" presId="urn:microsoft.com/office/officeart/2005/8/layout/cycle4#1"/>
    <dgm:cxn modelId="{2ADFE350-3DAB-497A-B0DC-D50F6CBD92C8}" type="presOf" srcId="{EBB89DF5-0D06-4535-8D19-139BB20B92B3}" destId="{866A75F3-2508-45CC-A341-CD1D8C84A4D3}" srcOrd="0" destOrd="0" presId="urn:microsoft.com/office/officeart/2005/8/layout/cycle4#1"/>
    <dgm:cxn modelId="{36A82609-0169-4321-906B-4B21DD3C6FE3}" srcId="{1140D5DA-AF8C-409A-AB17-D70F7ED47753}" destId="{86E549B9-B76F-432C-8E22-69A3CC0B1B00}" srcOrd="3" destOrd="0" parTransId="{820D88EA-2CD8-4521-9D33-47B66F005C30}" sibTransId="{FE063795-CEE1-4957-A472-3C9140DBD956}"/>
    <dgm:cxn modelId="{1546D6BE-B3A3-45C5-AB27-EABD0457F793}" type="presOf" srcId="{EBB89DF5-0D06-4535-8D19-139BB20B92B3}" destId="{E00D4836-AD0F-41F4-8DC5-08F6426ED3E6}" srcOrd="1" destOrd="0" presId="urn:microsoft.com/office/officeart/2005/8/layout/cycle4#1"/>
    <dgm:cxn modelId="{29FB4334-7D27-4D6D-927F-D1130F0409C2}" type="presOf" srcId="{ECBC5C84-45D4-47B3-A0F8-45A776352FFE}" destId="{DF274A02-6EDE-4060-9058-09EFE3B150F3}" srcOrd="1" destOrd="1" presId="urn:microsoft.com/office/officeart/2005/8/layout/cycle4#1"/>
    <dgm:cxn modelId="{1AAB0925-E110-4DAB-8695-4A6F38B5B3B3}" srcId="{934E8AA6-8610-4842-8EF4-EC9BC5F1D289}" destId="{09A143BF-FE2D-461C-8442-7DB90D210F56}" srcOrd="0" destOrd="0" parTransId="{03327F04-E2A0-418D-BD3C-DC8D159C78AE}" sibTransId="{3F57B120-C89D-4C52-BDAB-C3FC3B8721F1}"/>
    <dgm:cxn modelId="{04B1ACFC-B2BC-4FD2-8DAB-30337D6A3954}" type="presOf" srcId="{FC6DC0A1-2081-4C63-9A66-3EC7BFD5D951}" destId="{1DA83A92-5EDC-448F-A9AE-A37A8AC5CF27}" srcOrd="1" destOrd="1" presId="urn:microsoft.com/office/officeart/2005/8/layout/cycle4#1"/>
    <dgm:cxn modelId="{325922A2-6AAB-4DAE-995A-5515B8FFA1A0}" type="presOf" srcId="{BF25BD35-CCE7-43FD-A532-E3883225AFEB}" destId="{0EF802CA-F784-464B-970E-24E8E4456925}" srcOrd="0" destOrd="0" presId="urn:microsoft.com/office/officeart/2005/8/layout/cycle4#1"/>
    <dgm:cxn modelId="{7BB16638-F33F-4806-AA87-2E6C7E4A1071}" srcId="{BF25BD35-CCE7-43FD-A532-E3883225AFEB}" destId="{5837769E-1EC9-46E7-9BA3-552F2BED4188}" srcOrd="0" destOrd="0" parTransId="{4BC395CC-9001-4B1D-8BD8-367566D39FE8}" sibTransId="{0DCD30C3-B189-43D5-BF23-C4B7B537395F}"/>
    <dgm:cxn modelId="{2D1A57D3-CB8A-4007-A4BC-8E2EE71E6218}" type="presOf" srcId="{1140D5DA-AF8C-409A-AB17-D70F7ED47753}" destId="{5CBFE50F-02C3-4FF2-A584-3B142D81DBE9}" srcOrd="0" destOrd="0" presId="urn:microsoft.com/office/officeart/2005/8/layout/cycle4#1"/>
    <dgm:cxn modelId="{6A4357F3-B958-4584-B883-BFB3FE3458AF}" srcId="{1140D5DA-AF8C-409A-AB17-D70F7ED47753}" destId="{FC94FCB6-D692-4BBD-A6BA-15953035C4FF}" srcOrd="4" destOrd="0" parTransId="{14C17423-2A26-4DA7-822D-33FA97252E5D}" sibTransId="{385B8616-6A92-430A-AEB0-D03DD9A8CD8A}"/>
    <dgm:cxn modelId="{E63DA014-74F1-4282-BEB5-E66E3ACE455C}" type="presOf" srcId="{FC94FCB6-D692-4BBD-A6BA-15953035C4FF}" destId="{DF274A02-6EDE-4060-9058-09EFE3B150F3}" srcOrd="1" destOrd="4" presId="urn:microsoft.com/office/officeart/2005/8/layout/cycle4#1"/>
    <dgm:cxn modelId="{EF1D1AB1-D5F0-49CE-89FE-1F7028EF54E3}" type="presOf" srcId="{09A143BF-FE2D-461C-8442-7DB90D210F56}" destId="{D1FB8BE2-C0D8-4CA4-83BC-08261081DCA9}" srcOrd="0" destOrd="0" presId="urn:microsoft.com/office/officeart/2005/8/layout/cycle4#1"/>
    <dgm:cxn modelId="{04406645-AEF6-4E5D-B0D9-9635DFAB9E2F}" srcId="{C76F3274-6402-4DEC-ABFA-F3C1A0A92A9D}" destId="{1140D5DA-AF8C-409A-AB17-D70F7ED47753}" srcOrd="1" destOrd="0" parTransId="{D07693AE-851A-447E-907C-4083968056C0}" sibTransId="{0CD532DD-C47A-459E-BFF6-BA0897112B48}"/>
    <dgm:cxn modelId="{D6370F2F-78F7-4471-A06F-23747FE72BEB}" srcId="{934E8AA6-8610-4842-8EF4-EC9BC5F1D289}" destId="{FC6DC0A1-2081-4C63-9A66-3EC7BFD5D951}" srcOrd="1" destOrd="0" parTransId="{254FEA81-CCB7-45B9-AAB3-3F562668E74F}" sibTransId="{4B027292-29B0-45C7-8D36-880461B08030}"/>
    <dgm:cxn modelId="{600796A7-6EAB-4216-872B-F0E121A4ACD2}" type="presOf" srcId="{07B5EBDC-A545-4C64-9FF3-48E73546FF20}" destId="{8448789D-C7D4-478E-A6D0-9122621C96AD}" srcOrd="0" destOrd="0" presId="urn:microsoft.com/office/officeart/2005/8/layout/cycle4#1"/>
    <dgm:cxn modelId="{D252D15F-CEBC-495D-8481-637F1DF143EA}" type="presOf" srcId="{C76F3274-6402-4DEC-ABFA-F3C1A0A92A9D}" destId="{ED385748-8AD3-4E4F-A698-446CC3ED8190}" srcOrd="0" destOrd="0" presId="urn:microsoft.com/office/officeart/2005/8/layout/cycle4#1"/>
    <dgm:cxn modelId="{C6C413F2-7FD1-4A20-A0BC-041814137634}" type="presOf" srcId="{5837769E-1EC9-46E7-9BA3-552F2BED4188}" destId="{7E726DE2-A05E-4EF0-B302-DAF76E0DE29B}" srcOrd="0" destOrd="0" presId="urn:microsoft.com/office/officeart/2005/8/layout/cycle4#1"/>
    <dgm:cxn modelId="{FD1D8878-E5BB-4039-A687-AFB7B858E6A9}" type="presOf" srcId="{86E549B9-B76F-432C-8E22-69A3CC0B1B00}" destId="{6D8CACF6-B9F7-44F6-871B-07AD4C9FFA09}" srcOrd="0" destOrd="3" presId="urn:microsoft.com/office/officeart/2005/8/layout/cycle4#1"/>
    <dgm:cxn modelId="{F2E136DA-A4CA-4D56-8F9F-D3D5A541F70E}" type="presOf" srcId="{FC94FCB6-D692-4BBD-A6BA-15953035C4FF}" destId="{6D8CACF6-B9F7-44F6-871B-07AD4C9FFA09}" srcOrd="0" destOrd="4" presId="urn:microsoft.com/office/officeart/2005/8/layout/cycle4#1"/>
    <dgm:cxn modelId="{E8EBFFDB-9E71-4A5B-AA5F-AAFCE57A6EB5}" type="presOf" srcId="{86E549B9-B76F-432C-8E22-69A3CC0B1B00}" destId="{DF274A02-6EDE-4060-9058-09EFE3B150F3}" srcOrd="1" destOrd="3" presId="urn:microsoft.com/office/officeart/2005/8/layout/cycle4#1"/>
    <dgm:cxn modelId="{A0A1674E-FC67-4AD7-8E6D-03303A3F8EE4}" type="presOf" srcId="{5837769E-1EC9-46E7-9BA3-552F2BED4188}" destId="{51BC0499-5378-4792-A255-563E5CB3FCA2}" srcOrd="1" destOrd="0" presId="urn:microsoft.com/office/officeart/2005/8/layout/cycle4#1"/>
    <dgm:cxn modelId="{F1C3F5EC-87AA-4B4C-91FC-409FA4C37F16}" type="presParOf" srcId="{ED385748-8AD3-4E4F-A698-446CC3ED8190}" destId="{CD30790A-8D30-45CA-9C28-2AC0DE62B922}" srcOrd="0" destOrd="0" presId="urn:microsoft.com/office/officeart/2005/8/layout/cycle4#1"/>
    <dgm:cxn modelId="{FEE03E63-91D5-42C9-91A1-9DDADA1C66D9}" type="presParOf" srcId="{CD30790A-8D30-45CA-9C28-2AC0DE62B922}" destId="{1668FBB8-3E3C-4DF2-AC1F-FDCAC8331986}" srcOrd="0" destOrd="0" presId="urn:microsoft.com/office/officeart/2005/8/layout/cycle4#1"/>
    <dgm:cxn modelId="{154969A2-BA07-429F-9174-F4281107EEFC}" type="presParOf" srcId="{1668FBB8-3E3C-4DF2-AC1F-FDCAC8331986}" destId="{D1FB8BE2-C0D8-4CA4-83BC-08261081DCA9}" srcOrd="0" destOrd="0" presId="urn:microsoft.com/office/officeart/2005/8/layout/cycle4#1"/>
    <dgm:cxn modelId="{F5062079-AB52-423F-8E7A-2528AEC13F9F}" type="presParOf" srcId="{1668FBB8-3E3C-4DF2-AC1F-FDCAC8331986}" destId="{1DA83A92-5EDC-448F-A9AE-A37A8AC5CF27}" srcOrd="1" destOrd="0" presId="urn:microsoft.com/office/officeart/2005/8/layout/cycle4#1"/>
    <dgm:cxn modelId="{4BE4A232-F0C9-43CB-9FA9-550B96894EE3}" type="presParOf" srcId="{CD30790A-8D30-45CA-9C28-2AC0DE62B922}" destId="{3A54EB1E-96A9-4A17-936E-FE23AD08A884}" srcOrd="1" destOrd="0" presId="urn:microsoft.com/office/officeart/2005/8/layout/cycle4#1"/>
    <dgm:cxn modelId="{068B599A-E235-464E-ACDA-16E386D6A87C}" type="presParOf" srcId="{3A54EB1E-96A9-4A17-936E-FE23AD08A884}" destId="{6D8CACF6-B9F7-44F6-871B-07AD4C9FFA09}" srcOrd="0" destOrd="0" presId="urn:microsoft.com/office/officeart/2005/8/layout/cycle4#1"/>
    <dgm:cxn modelId="{002748AD-3AAB-4B06-BA84-401BD80DCE3B}" type="presParOf" srcId="{3A54EB1E-96A9-4A17-936E-FE23AD08A884}" destId="{DF274A02-6EDE-4060-9058-09EFE3B150F3}" srcOrd="1" destOrd="0" presId="urn:microsoft.com/office/officeart/2005/8/layout/cycle4#1"/>
    <dgm:cxn modelId="{8EC14C36-0C18-4DB7-A848-5CD4375E3092}" type="presParOf" srcId="{CD30790A-8D30-45CA-9C28-2AC0DE62B922}" destId="{028A59ED-B0DD-4726-BDFF-87ADFF8D1AD7}" srcOrd="2" destOrd="0" presId="urn:microsoft.com/office/officeart/2005/8/layout/cycle4#1"/>
    <dgm:cxn modelId="{424A76AE-985D-484A-B5E4-BF561081BB27}" type="presParOf" srcId="{028A59ED-B0DD-4726-BDFF-87ADFF8D1AD7}" destId="{7E726DE2-A05E-4EF0-B302-DAF76E0DE29B}" srcOrd="0" destOrd="0" presId="urn:microsoft.com/office/officeart/2005/8/layout/cycle4#1"/>
    <dgm:cxn modelId="{96044592-6927-4B7E-816F-CB9666DD88D9}" type="presParOf" srcId="{028A59ED-B0DD-4726-BDFF-87ADFF8D1AD7}" destId="{51BC0499-5378-4792-A255-563E5CB3FCA2}" srcOrd="1" destOrd="0" presId="urn:microsoft.com/office/officeart/2005/8/layout/cycle4#1"/>
    <dgm:cxn modelId="{0847426C-D0E1-4673-B262-41131846DB99}" type="presParOf" srcId="{CD30790A-8D30-45CA-9C28-2AC0DE62B922}" destId="{EAC98417-BBFA-445A-86D3-6F644755B889}" srcOrd="3" destOrd="0" presId="urn:microsoft.com/office/officeart/2005/8/layout/cycle4#1"/>
    <dgm:cxn modelId="{DD4BFBF3-5F9F-4465-8530-6F5B80CE6189}" type="presParOf" srcId="{EAC98417-BBFA-445A-86D3-6F644755B889}" destId="{866A75F3-2508-45CC-A341-CD1D8C84A4D3}" srcOrd="0" destOrd="0" presId="urn:microsoft.com/office/officeart/2005/8/layout/cycle4#1"/>
    <dgm:cxn modelId="{820245EC-6845-4C21-A1B4-4A276E3AC2BA}" type="presParOf" srcId="{EAC98417-BBFA-445A-86D3-6F644755B889}" destId="{E00D4836-AD0F-41F4-8DC5-08F6426ED3E6}" srcOrd="1" destOrd="0" presId="urn:microsoft.com/office/officeart/2005/8/layout/cycle4#1"/>
    <dgm:cxn modelId="{4BCDBBC3-A498-4623-A3D5-BA9DC01942B7}" type="presParOf" srcId="{CD30790A-8D30-45CA-9C28-2AC0DE62B922}" destId="{8666B294-3BFC-4348-A774-FD17E2690158}" srcOrd="4" destOrd="0" presId="urn:microsoft.com/office/officeart/2005/8/layout/cycle4#1"/>
    <dgm:cxn modelId="{7034CAE7-54ED-4643-8B8F-B7CC76133C0D}" type="presParOf" srcId="{ED385748-8AD3-4E4F-A698-446CC3ED8190}" destId="{C6F7A7AB-E898-47D5-B811-B67A7685207C}" srcOrd="1" destOrd="0" presId="urn:microsoft.com/office/officeart/2005/8/layout/cycle4#1"/>
    <dgm:cxn modelId="{7149EA8D-FBF0-4BE9-A947-248033C0AFC7}" type="presParOf" srcId="{C6F7A7AB-E898-47D5-B811-B67A7685207C}" destId="{1E60030D-3B83-43AD-8F9B-26609E49AF35}" srcOrd="0" destOrd="0" presId="urn:microsoft.com/office/officeart/2005/8/layout/cycle4#1"/>
    <dgm:cxn modelId="{190B2B93-B5BA-4A42-B73B-3DF490E731C4}" type="presParOf" srcId="{C6F7A7AB-E898-47D5-B811-B67A7685207C}" destId="{5CBFE50F-02C3-4FF2-A584-3B142D81DBE9}" srcOrd="1" destOrd="0" presId="urn:microsoft.com/office/officeart/2005/8/layout/cycle4#1"/>
    <dgm:cxn modelId="{57F0E014-4C80-439D-9B9E-5AEE584317F7}" type="presParOf" srcId="{C6F7A7AB-E898-47D5-B811-B67A7685207C}" destId="{0EF802CA-F784-464B-970E-24E8E4456925}" srcOrd="2" destOrd="0" presId="urn:microsoft.com/office/officeart/2005/8/layout/cycle4#1"/>
    <dgm:cxn modelId="{926B2A9E-43E7-483D-9B62-B97EF7AD1206}" type="presParOf" srcId="{C6F7A7AB-E898-47D5-B811-B67A7685207C}" destId="{8448789D-C7D4-478E-A6D0-9122621C96AD}" srcOrd="3" destOrd="0" presId="urn:microsoft.com/office/officeart/2005/8/layout/cycle4#1"/>
    <dgm:cxn modelId="{F71C89E9-6813-4527-895A-7849F770A138}" type="presParOf" srcId="{C6F7A7AB-E898-47D5-B811-B67A7685207C}" destId="{8E8015AE-597D-4716-B207-DB99F7A35BDA}" srcOrd="4" destOrd="0" presId="urn:microsoft.com/office/officeart/2005/8/layout/cycle4#1"/>
    <dgm:cxn modelId="{97ECEDAB-590D-44BE-BC7D-5116CDF73708}" type="presParOf" srcId="{ED385748-8AD3-4E4F-A698-446CC3ED8190}" destId="{554A6072-3DCB-4188-9D02-55B8FA560A67}" srcOrd="2" destOrd="0" presId="urn:microsoft.com/office/officeart/2005/8/layout/cycle4#1"/>
    <dgm:cxn modelId="{190DA09A-A446-47F5-98E6-57005D67CD61}" type="presParOf" srcId="{ED385748-8AD3-4E4F-A698-446CC3ED8190}" destId="{60DFACC9-1033-4ECA-B56F-4667937FB262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26DE2-A05E-4EF0-B302-DAF76E0DE29B}">
      <dsp:nvSpPr>
        <dsp:cNvPr id="0" name=""/>
        <dsp:cNvSpPr/>
      </dsp:nvSpPr>
      <dsp:spPr>
        <a:xfrm>
          <a:off x="6073446" y="3313181"/>
          <a:ext cx="2703871" cy="1751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Ставки земельного налога установлены законом города Москвы от 24.11.2004г. № 74 «О земельном налоге»</a:t>
          </a:r>
          <a:endParaRPr lang="ru-RU" sz="1300" kern="1200" dirty="0"/>
        </a:p>
      </dsp:txBody>
      <dsp:txXfrm>
        <a:off x="6923082" y="3789530"/>
        <a:ext cx="1815760" cy="1236671"/>
      </dsp:txXfrm>
    </dsp:sp>
    <dsp:sp modelId="{866A75F3-2508-45CC-A341-CD1D8C84A4D3}">
      <dsp:nvSpPr>
        <dsp:cNvPr id="0" name=""/>
        <dsp:cNvSpPr/>
      </dsp:nvSpPr>
      <dsp:spPr>
        <a:xfrm>
          <a:off x="497728" y="3254471"/>
          <a:ext cx="2703871" cy="1751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Ставки установлены законом города Москвы от 09.07.2008г. № 33 «О транспортном налоге»</a:t>
          </a:r>
          <a:endParaRPr lang="ru-RU" sz="1300" kern="1200" dirty="0"/>
        </a:p>
      </dsp:txBody>
      <dsp:txXfrm>
        <a:off x="536203" y="3730820"/>
        <a:ext cx="1815760" cy="1236671"/>
      </dsp:txXfrm>
    </dsp:sp>
    <dsp:sp modelId="{6D8CACF6-B9F7-44F6-871B-07AD4C9FFA09}">
      <dsp:nvSpPr>
        <dsp:cNvPr id="0" name=""/>
        <dsp:cNvSpPr/>
      </dsp:nvSpPr>
      <dsp:spPr>
        <a:xfrm>
          <a:off x="5279671" y="0"/>
          <a:ext cx="3497646" cy="1484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Ставка налога при </a:t>
          </a:r>
          <a:r>
            <a:rPr lang="ru-RU" sz="1200" kern="1200" smtClean="0"/>
            <a:t>стоимости имущества: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 300 тыс. руб. – до 0,1%;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от 300 до 500 тыс. руб. – от 0,1 до 0,3%;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свыше 500 тыс. руб.  - от 0,3 до 2,0%</a:t>
          </a:r>
          <a:endParaRPr lang="ru-RU" sz="12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>
        <a:off x="6361564" y="32599"/>
        <a:ext cx="2383154" cy="1047820"/>
      </dsp:txXfrm>
    </dsp:sp>
    <dsp:sp modelId="{D1FB8BE2-C0D8-4CA4-83BC-08261081DCA9}">
      <dsp:nvSpPr>
        <dsp:cNvPr id="0" name=""/>
        <dsp:cNvSpPr/>
      </dsp:nvSpPr>
      <dsp:spPr>
        <a:xfrm>
          <a:off x="397279" y="144831"/>
          <a:ext cx="2703871" cy="1751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Ставка налога 13%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435754" y="183306"/>
        <a:ext cx="1815760" cy="1236671"/>
      </dsp:txXfrm>
    </dsp:sp>
    <dsp:sp modelId="{1E60030D-3B83-43AD-8F9B-26609E49AF35}">
      <dsp:nvSpPr>
        <dsp:cNvPr id="0" name=""/>
        <dsp:cNvSpPr/>
      </dsp:nvSpPr>
      <dsp:spPr>
        <a:xfrm>
          <a:off x="1963932" y="311985"/>
          <a:ext cx="2369992" cy="23699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2000" kern="1200" dirty="0">
            <a:solidFill>
              <a:srgbClr val="7030A0"/>
            </a:solidFill>
          </a:endParaRPr>
        </a:p>
      </dsp:txBody>
      <dsp:txXfrm>
        <a:off x="2658087" y="1006140"/>
        <a:ext cx="1675837" cy="1675837"/>
      </dsp:txXfrm>
    </dsp:sp>
    <dsp:sp modelId="{5CBFE50F-02C3-4FF2-A584-3B142D81DBE9}">
      <dsp:nvSpPr>
        <dsp:cNvPr id="0" name=""/>
        <dsp:cNvSpPr/>
      </dsp:nvSpPr>
      <dsp:spPr>
        <a:xfrm rot="5400000">
          <a:off x="4441141" y="277786"/>
          <a:ext cx="2369992" cy="23699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Налог на имущество физических лиц</a:t>
          </a:r>
          <a:endParaRPr lang="ru-RU" sz="1800" kern="1200" dirty="0">
            <a:solidFill>
              <a:srgbClr val="FF0000"/>
            </a:solidFill>
          </a:endParaRPr>
        </a:p>
      </dsp:txBody>
      <dsp:txXfrm rot="-5400000">
        <a:off x="4441141" y="971941"/>
        <a:ext cx="1675837" cy="1675837"/>
      </dsp:txXfrm>
    </dsp:sp>
    <dsp:sp modelId="{0EF802CA-F784-464B-970E-24E8E4456925}">
      <dsp:nvSpPr>
        <dsp:cNvPr id="0" name=""/>
        <dsp:cNvSpPr/>
      </dsp:nvSpPr>
      <dsp:spPr>
        <a:xfrm rot="10800000">
          <a:off x="4443393" y="2791446"/>
          <a:ext cx="2369992" cy="23699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</a:rPr>
            <a:t>Земельный налог</a:t>
          </a:r>
          <a:endParaRPr lang="ru-RU" sz="2000" kern="1200" dirty="0">
            <a:solidFill>
              <a:srgbClr val="0070C0"/>
            </a:solidFill>
          </a:endParaRPr>
        </a:p>
      </dsp:txBody>
      <dsp:txXfrm rot="10800000">
        <a:off x="4443393" y="2791446"/>
        <a:ext cx="1675837" cy="1675837"/>
      </dsp:txXfrm>
    </dsp:sp>
    <dsp:sp modelId="{8448789D-C7D4-478E-A6D0-9122621C96AD}">
      <dsp:nvSpPr>
        <dsp:cNvPr id="0" name=""/>
        <dsp:cNvSpPr/>
      </dsp:nvSpPr>
      <dsp:spPr>
        <a:xfrm rot="16200000">
          <a:off x="1963932" y="2791446"/>
          <a:ext cx="2369992" cy="23699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B050"/>
              </a:solidFill>
            </a:rPr>
            <a:t>Транспортный налог</a:t>
          </a:r>
          <a:endParaRPr lang="ru-RU" sz="2000" kern="1200" dirty="0">
            <a:solidFill>
              <a:srgbClr val="00B050"/>
            </a:solidFill>
          </a:endParaRPr>
        </a:p>
      </dsp:txBody>
      <dsp:txXfrm rot="5400000">
        <a:off x="2658087" y="2791446"/>
        <a:ext cx="1675837" cy="1675837"/>
      </dsp:txXfrm>
    </dsp:sp>
    <dsp:sp modelId="{554A6072-3DCB-4188-9D02-55B8FA560A67}">
      <dsp:nvSpPr>
        <dsp:cNvPr id="0" name=""/>
        <dsp:cNvSpPr/>
      </dsp:nvSpPr>
      <dsp:spPr>
        <a:xfrm>
          <a:off x="3979520" y="2244103"/>
          <a:ext cx="818276" cy="7115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FACC9-1033-4ECA-B56F-4667937FB262}">
      <dsp:nvSpPr>
        <dsp:cNvPr id="0" name=""/>
        <dsp:cNvSpPr/>
      </dsp:nvSpPr>
      <dsp:spPr>
        <a:xfrm rot="10800000">
          <a:off x="3979520" y="2517775"/>
          <a:ext cx="818276" cy="7115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625-178C-4294-B7B1-8207F1FD8C2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4AD4F2-BF34-4429-927A-97843C726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625-178C-4294-B7B1-8207F1FD8C2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4F2-BF34-4429-927A-97843C726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625-178C-4294-B7B1-8207F1FD8C2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4F2-BF34-4429-927A-97843C726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625-178C-4294-B7B1-8207F1FD8C2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4AD4F2-BF34-4429-927A-97843C726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625-178C-4294-B7B1-8207F1FD8C2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4F2-BF34-4429-927A-97843C726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625-178C-4294-B7B1-8207F1FD8C2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4F2-BF34-4429-927A-97843C726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625-178C-4294-B7B1-8207F1FD8C2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4AD4F2-BF34-4429-927A-97843C726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625-178C-4294-B7B1-8207F1FD8C2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4F2-BF34-4429-927A-97843C726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625-178C-4294-B7B1-8207F1FD8C2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4F2-BF34-4429-927A-97843C726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625-178C-4294-B7B1-8207F1FD8C2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4F2-BF34-4429-927A-97843C726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625-178C-4294-B7B1-8207F1FD8C2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4F2-BF34-4429-927A-97843C726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B8F625-178C-4294-B7B1-8207F1FD8C2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4AD4F2-BF34-4429-927A-97843C726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admmarush@list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&amp;Tcy;&amp;rcy;&amp;ucy;&amp;dcy;&amp;acy; &amp;scy;&amp;rcy;&amp;iecy;&amp;dcy;&amp;ycy; &amp;zcy;&amp;acy;&amp;shchcy;&amp;icy;&amp;tcy;&amp;acy; &amp;ocy;&amp;kcy;&amp;rcy;&amp;ucy;&amp;zhcy;&amp;acy;&amp;yucy;&amp;shchcy;&amp;iecy;&amp;jcy; &amp;tcy;&amp;iecy;&amp;mcy;&amp;ucy; &amp;rcy;&amp;acy;&amp;bcy;&amp;ocy;&amp;tcy;&amp;acy; &amp;icy; &amp;dcy;&amp;icy;&amp;pcy;&amp;lcy;&amp;ocy;&amp;mcy;&amp;ncy;&amp;acy;&amp;yacy; &amp;ocy;&amp;khcy;&amp;rcy;&amp;acy;&amp;ncy;&amp;acy; 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71612"/>
            <a:ext cx="4616180" cy="33575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1714488"/>
            <a:ext cx="4071966" cy="2071702"/>
          </a:xfrm>
        </p:spPr>
        <p:txBody>
          <a:bodyPr/>
          <a:lstStyle/>
          <a:p>
            <a:pPr algn="ctr"/>
            <a:r>
              <a:rPr lang="ru-RU" b="1" dirty="0" smtClean="0"/>
              <a:t>Бюджет </a:t>
            </a:r>
            <a:br>
              <a:rPr lang="ru-RU" b="1" dirty="0" smtClean="0"/>
            </a:br>
            <a:r>
              <a:rPr lang="ru-RU" b="1" dirty="0" smtClean="0"/>
              <a:t>для граждан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284984"/>
            <a:ext cx="4143372" cy="162992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i="1" dirty="0" smtClean="0"/>
              <a:t>к решению Совета депутатов внутригородского муниципального образования - поселения </a:t>
            </a:r>
            <a:r>
              <a:rPr lang="ru-RU" b="1" i="1" dirty="0" err="1" smtClean="0"/>
              <a:t>Марушкинское</a:t>
            </a:r>
            <a:r>
              <a:rPr lang="ru-RU" b="1" i="1" dirty="0" smtClean="0"/>
              <a:t> в городе Москве «О бюджете внутригородского муниципального образования – поселения </a:t>
            </a:r>
            <a:r>
              <a:rPr lang="ru-RU" b="1" i="1" dirty="0" err="1" smtClean="0"/>
              <a:t>Марушкинское</a:t>
            </a:r>
            <a:r>
              <a:rPr lang="ru-RU" b="1" i="1" dirty="0" smtClean="0"/>
              <a:t> в городе Москве на 2016 год»</a:t>
            </a:r>
            <a:endParaRPr lang="ru-RU" b="1" i="1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Нормативы распределения доходов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– </a:t>
            </a:r>
            <a:r>
              <a:rPr lang="ru-RU" sz="1000" dirty="0" smtClean="0"/>
              <a:t>это установленное бюджетным кодексом РФ, законами (решениями) о бюджете процентное распределение налоговых и неналоговых доходов между федеральными, областными и местными бюджетами </a:t>
            </a:r>
            <a:endParaRPr lang="ru-RU" sz="10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142984"/>
            <a:ext cx="8991600" cy="49371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/>
              <a:t>Распределение доходов поселения </a:t>
            </a:r>
            <a:r>
              <a:rPr lang="ru-RU" sz="1600" b="1" dirty="0" err="1" smtClean="0"/>
              <a:t>Марушкинское</a:t>
            </a:r>
            <a:r>
              <a:rPr lang="ru-RU" sz="1600" b="1" dirty="0" smtClean="0"/>
              <a:t> </a:t>
            </a:r>
          </a:p>
          <a:p>
            <a:pPr algn="ctr">
              <a:buNone/>
            </a:pPr>
            <a:r>
              <a:rPr lang="ru-RU" sz="1600" b="1" dirty="0" smtClean="0"/>
              <a:t>в городе Москве на 2016 году, в %.</a:t>
            </a:r>
          </a:p>
          <a:p>
            <a:pPr algn="ctr">
              <a:buNone/>
            </a:pPr>
            <a:endParaRPr lang="ru-RU" sz="16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455990"/>
              </p:ext>
            </p:extLst>
          </p:nvPr>
        </p:nvGraphicFramePr>
        <p:xfrm>
          <a:off x="1357290" y="2000240"/>
          <a:ext cx="6072230" cy="3660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116"/>
                <a:gridCol w="3550037"/>
                <a:gridCol w="2024077"/>
              </a:tblGrid>
              <a:tr h="554615">
                <a:tc>
                  <a:txBody>
                    <a:bodyPr/>
                    <a:lstStyle/>
                    <a:p>
                      <a:pPr algn="ctr" defTabSz="879475"/>
                      <a:r>
                        <a:rPr lang="ru-RU" sz="1200" dirty="0" smtClean="0"/>
                        <a:t>№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п</a:t>
                      </a:r>
                      <a:r>
                        <a:rPr lang="ru-RU" sz="1200" baseline="0" dirty="0" smtClean="0"/>
                        <a:t>/</a:t>
                      </a:r>
                      <a:r>
                        <a:rPr lang="ru-RU" sz="1200" baseline="0" dirty="0" err="1" smtClean="0"/>
                        <a:t>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доходов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Норматив</a:t>
                      </a:r>
                      <a:endParaRPr lang="ru-RU" sz="1200" dirty="0"/>
                    </a:p>
                  </a:txBody>
                  <a:tcPr/>
                </a:tc>
              </a:tr>
              <a:tr h="33276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Налоговые доходы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32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</a:tr>
              <a:tr h="332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на нефтепродукты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0,0464</a:t>
                      </a:r>
                      <a:endParaRPr lang="ru-RU" sz="1200" dirty="0"/>
                    </a:p>
                  </a:txBody>
                  <a:tcPr/>
                </a:tc>
              </a:tr>
              <a:tr h="332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сельскохозяйственный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/>
                </a:tc>
              </a:tr>
              <a:tr h="332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имущество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32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Земельный налог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55461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Неналоговые доходы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5546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Аренда</a:t>
                      </a:r>
                      <a:r>
                        <a:rPr lang="ru-RU" sz="1200" baseline="0" dirty="0" smtClean="0"/>
                        <a:t> и продажа земельных участков, собственность на которые не разграничена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Мы все - налогоплательщики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815335"/>
              </p:ext>
            </p:extLst>
          </p:nvPr>
        </p:nvGraphicFramePr>
        <p:xfrm>
          <a:off x="214282" y="1123928"/>
          <a:ext cx="8777318" cy="547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ятиугольник 3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Бюджетный процесс. Стадии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	</a:t>
            </a:r>
            <a:r>
              <a:rPr lang="ru-RU" sz="1400" b="1" dirty="0" smtClean="0"/>
              <a:t>Бюджетный процесс </a:t>
            </a:r>
            <a:r>
              <a:rPr lang="ru-RU" sz="1400" dirty="0" smtClean="0"/>
              <a:t>–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800" b="1" dirty="0" smtClean="0"/>
              <a:t>Стадии бюджетного процесса:</a:t>
            </a:r>
          </a:p>
          <a:p>
            <a:pPr algn="ctr">
              <a:buNone/>
            </a:pPr>
            <a:endParaRPr lang="ru-RU" sz="1800" b="1" dirty="0" smtClean="0"/>
          </a:p>
          <a:p>
            <a:pPr algn="just">
              <a:buNone/>
            </a:pPr>
            <a:r>
              <a:rPr lang="ru-RU" sz="1800" dirty="0" smtClean="0"/>
              <a:t>1. Утверждение бюджета очередного года (представительный орган);</a:t>
            </a:r>
          </a:p>
          <a:p>
            <a:pPr algn="just">
              <a:buNone/>
            </a:pPr>
            <a:r>
              <a:rPr lang="ru-RU" sz="1800" dirty="0" smtClean="0"/>
              <a:t>2. Исполнение бюджета в текущем году (местная администрация);</a:t>
            </a:r>
          </a:p>
          <a:p>
            <a:pPr algn="just">
              <a:buNone/>
            </a:pPr>
            <a:r>
              <a:rPr lang="ru-RU" sz="1800" dirty="0" smtClean="0"/>
              <a:t>3. Формирование отчета об исполнении бюджета предыдущего года (финансовый орган);</a:t>
            </a:r>
          </a:p>
          <a:p>
            <a:pPr algn="just">
              <a:buNone/>
            </a:pPr>
            <a:r>
              <a:rPr lang="ru-RU" sz="1800" dirty="0" smtClean="0"/>
              <a:t>4. Утверждение отчета об исполнении бюджета предыдущего года (представительный орган);</a:t>
            </a:r>
          </a:p>
          <a:p>
            <a:pPr algn="just">
              <a:buNone/>
            </a:pPr>
            <a:r>
              <a:rPr lang="ru-RU" sz="1800" dirty="0" smtClean="0"/>
              <a:t>5. Составление проекта бюджета очередного года (местная администрация, финансовый орган);</a:t>
            </a:r>
          </a:p>
          <a:p>
            <a:pPr algn="just">
              <a:buNone/>
            </a:pPr>
            <a:r>
              <a:rPr lang="ru-RU" sz="1800" dirty="0" smtClean="0"/>
              <a:t>6. Рассмотрение проекта бюджета очередного года (представительный орган).</a:t>
            </a:r>
          </a:p>
          <a:p>
            <a:pPr algn="just">
              <a:buNone/>
            </a:pPr>
            <a:endParaRPr lang="ru-RU" sz="1400" dirty="0" smtClean="0"/>
          </a:p>
          <a:p>
            <a:pPr algn="just">
              <a:buNone/>
            </a:pPr>
            <a:endParaRPr lang="ru-RU" sz="1400" dirty="0" smtClean="0"/>
          </a:p>
          <a:p>
            <a:pPr algn="just">
              <a:buAutoNum type="arabicPeriod"/>
            </a:pPr>
            <a:endParaRPr lang="ru-RU" sz="1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численность населения поселения </a:t>
            </a:r>
            <a:r>
              <a:rPr lang="ru-RU" sz="2800" dirty="0" err="1" smtClean="0"/>
              <a:t>марушкинское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301096"/>
              </p:ext>
            </p:extLst>
          </p:nvPr>
        </p:nvGraphicFramePr>
        <p:xfrm>
          <a:off x="285720" y="1571612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Основные показатели </a:t>
            </a:r>
            <a:br>
              <a:rPr lang="ru-RU" sz="2500" dirty="0" smtClean="0"/>
            </a:br>
            <a:r>
              <a:rPr lang="ru-RU" sz="2500" dirty="0" smtClean="0"/>
              <a:t>социально-экономического развития</a:t>
            </a:r>
            <a:endParaRPr lang="ru-RU" sz="25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775598"/>
              </p:ext>
            </p:extLst>
          </p:nvPr>
        </p:nvGraphicFramePr>
        <p:xfrm>
          <a:off x="467544" y="1205432"/>
          <a:ext cx="8404034" cy="4530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4659"/>
                <a:gridCol w="839204"/>
                <a:gridCol w="743296"/>
                <a:gridCol w="743296"/>
                <a:gridCol w="731307"/>
                <a:gridCol w="911136"/>
                <a:gridCol w="911136"/>
              </a:tblGrid>
              <a:tr h="1943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Показатель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Единицы измерения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Прогноз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отчет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оценка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2016год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2017год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2018 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</a:tr>
              <a:tr h="194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1. Демографические показатели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</a:tr>
              <a:tr h="194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Численность постоянного населения, всего (среднегодовая)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6 161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6 567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6 856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6 986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7 119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</a:tr>
              <a:tr h="194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Численность трудоспособного населения (18-55 лет)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3 381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3 521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3 710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3 780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3 852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</a:tr>
              <a:tr h="194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Численность населения в возрасте от 0 до 6 лет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238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</a:tr>
              <a:tr h="194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Численность населения в возрасте от 7 до 16 лет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531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557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559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570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580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</a:tr>
              <a:tr h="194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Численность населения в возрасте от 17 до 24 лет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530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531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531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541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551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</a:tr>
              <a:tr h="194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Численность населения в возрасте от 24 до 54 лет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2 948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3 058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3 080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3 139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3 198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</a:tr>
              <a:tr h="194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Численность населения в возрасте от 55 до 74 лет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1 594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1 637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1 646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1 677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1 709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</a:tr>
              <a:tr h="194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Численность населения в возрасте старше 75 лет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775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778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793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808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823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</a:tr>
              <a:tr h="1943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Число домохозяйств, всего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шт.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835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842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858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875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893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</a:tr>
              <a:tr h="1943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Число домохозяйств состоящих из 1 человека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шт.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</a:tr>
              <a:tr h="1943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Число домохозяйств с одним родителем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шт.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</a:tr>
              <a:tr h="1943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Число домохозяйств с одиноким пенсионером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шт.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</a:tr>
              <a:tr h="1943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Число домохозяйств с детьми в возрасте от 0 до 17 лет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шт.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</a:tr>
              <a:tr h="194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2.Сведения о деятельности предприятий,  организаций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</a:tr>
              <a:tr h="472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Отгружено товаров собственного производства, выполнено работ и услуг собственными илами ( без субъектов малого предпринимательства)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тыс. руб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1 800 162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1 809 163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1 836 300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1 865 681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1 902 995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</a:tr>
              <a:tr h="472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Темп роста объема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157,9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100,5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101,5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101,6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102,0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</a:tr>
              <a:tr h="314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Прибыль (убыток) до налогообложения (по крупным и средним предприятиям, представивших отчет)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тыс. руб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253 235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254 501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251 956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246 917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271 609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6" marR="9256" marT="9256" marB="0" anchor="b"/>
                </a:tc>
              </a:tr>
            </a:tbl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459944"/>
              </p:ext>
            </p:extLst>
          </p:nvPr>
        </p:nvGraphicFramePr>
        <p:xfrm>
          <a:off x="251517" y="476673"/>
          <a:ext cx="8568956" cy="6048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3827"/>
                <a:gridCol w="855673"/>
                <a:gridCol w="757882"/>
                <a:gridCol w="757882"/>
                <a:gridCol w="745658"/>
                <a:gridCol w="929017"/>
                <a:gridCol w="929017"/>
              </a:tblGrid>
              <a:tr h="2514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Показатель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Единицы измерения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Прогноз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отчет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оценка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2016год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2017год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2018 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</a:tr>
              <a:tr h="4191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Фонд заработной платы  ( включая организации  численностью до 15 человек)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тыс. руб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604 761,0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618 191,5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691 718,0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712 469,5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740 968,3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</a:tr>
              <a:tr h="2514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Среднесписочная численность работников организаций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1032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1 020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1 050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1 040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1 045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</a:tr>
              <a:tr h="4191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Среднемесячная номинальная начисленная заработная плата работников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руб.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48834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50 505,8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54 898,3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57 088,9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59 088,4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</a:tr>
              <a:tr h="2514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Темп роста фонда оплаты труда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110,3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103,4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108,7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104,0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103,5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</a:tr>
              <a:tr h="2514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Численоть зарегетрированных безработных граждан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</a:tr>
              <a:tr h="2514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3.Строительство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</a:tr>
              <a:tr h="4191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Инвестиции в основной капитал за счет всех источников финансирования ( в ценах соответствующих лет)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тыс. руб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111 050,0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106 608,0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99 145,4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96 071,9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95 111,2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</a:tr>
              <a:tr h="4191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Инвестиции в основной капитал за счет всех источников финансирования ( в ценах соответствующих лет)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100,1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96,0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93,0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96,9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99,0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</a:tr>
              <a:tr h="1162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 юридическими лицами (без субъектов малого предпринемательства), средняя численность работников которых превышает 15 человек, по основному виду экономической деятельности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 руб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1 587 522,0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1 524 021,1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1 443 248,0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1 398 507,3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1 384 522,2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</a:tr>
              <a:tr h="40717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4. Доходы от использования имущества, находящегося в государственной и муниципальной собственности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тыс. руб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6 072,4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8 344,4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11 165,4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10 718,8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10 504,4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</a:tr>
              <a:tr h="251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5. Автомобильные дороги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</a:tr>
              <a:tr h="5868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Протяженность автодорог общего пользования местного значения, находящихся в собственности муниципальных образований на конец года 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километр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102,4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112,6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112,6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113,7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113,7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</a:tr>
              <a:tr h="2514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 твердым покрытием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километр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102,4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112,6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112,6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113,7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113,7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</a:tr>
              <a:tr h="251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Расходы бюджета на содержание дорог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тыс. руб.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27 355,9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50 434,0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53 669,5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51 522,7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50 492,3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18" marR="9518" marT="9518" marB="0" anchor="b"/>
                </a:tc>
              </a:tr>
            </a:tbl>
          </a:graphicData>
        </a:graphic>
      </p:graphicFrame>
      <p:sp>
        <p:nvSpPr>
          <p:cNvPr id="3" name="Пятиугольник 2"/>
          <p:cNvSpPr/>
          <p:nvPr/>
        </p:nvSpPr>
        <p:spPr>
          <a:xfrm>
            <a:off x="35496" y="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2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374663"/>
              </p:ext>
            </p:extLst>
          </p:nvPr>
        </p:nvGraphicFramePr>
        <p:xfrm>
          <a:off x="323528" y="476673"/>
          <a:ext cx="8496943" cy="5760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3626"/>
                <a:gridCol w="848482"/>
                <a:gridCol w="751513"/>
                <a:gridCol w="751513"/>
                <a:gridCol w="739391"/>
                <a:gridCol w="921209"/>
                <a:gridCol w="921209"/>
              </a:tblGrid>
              <a:tr h="2365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Показатель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Единицы измерения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Прогноз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отчет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оценка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2016год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2017год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2018 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ctr"/>
                </a:tc>
              </a:tr>
              <a:tr h="585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 % к предыдущему году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</a:tr>
              <a:tr h="236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Расходы бюджета на ремонт объектов дорожного хоз-ва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 руб.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54 257,4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41 659,4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64 300,0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61 728,0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60 493,4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</a:tr>
              <a:tr h="585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 % к предыдущему году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</a:tr>
              <a:tr h="236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6. Жилищное хозяйство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</a:tr>
              <a:tr h="236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Количество многоквартирных домов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</a:tr>
              <a:tr h="236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Количество квартир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</a:tr>
              <a:tr h="236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в т. ч. квартир в муниципальной собственности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601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485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</a:tr>
              <a:tr h="37816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Расходы бюджета на капитальный ремонт многоквартирных домов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тыс. руб.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49 357,2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47 549,8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50 480,0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47 451,2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45 078,6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</a:tr>
              <a:tr h="506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в % к предыдущему году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</a:tr>
              <a:tr h="236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7. Территория жилой застройки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</a:tr>
              <a:tr h="236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Количество детских площадок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</a:tr>
              <a:tr h="37816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Расходы бюджета на благоустройство территории жилой застройки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тыс. руб.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28 272,1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31 441,9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49 576,8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47 593,7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46 641,9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</a:tr>
              <a:tr h="529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в % к предыдущему году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</a:tr>
              <a:tr h="236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8. Предприятия торговли и услуг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</a:tr>
              <a:tr h="236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5.1. Количество объектов розничной торговли</a:t>
                      </a:r>
                      <a:endParaRPr lang="ru-RU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</a:tr>
              <a:tr h="236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магазины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7" marR="9357" marT="9357" marB="0" anchor="b"/>
                </a:tc>
              </a:tr>
            </a:tbl>
          </a:graphicData>
        </a:graphic>
      </p:graphicFrame>
      <p:sp>
        <p:nvSpPr>
          <p:cNvPr id="3" name="Пятиугольник 2"/>
          <p:cNvSpPr/>
          <p:nvPr/>
        </p:nvSpPr>
        <p:spPr>
          <a:xfrm>
            <a:off x="35496" y="119483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00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83369" y="626269"/>
          <a:ext cx="8648699" cy="5676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7272"/>
                <a:gridCol w="863636"/>
                <a:gridCol w="764935"/>
                <a:gridCol w="764935"/>
                <a:gridCol w="752597"/>
                <a:gridCol w="937662"/>
                <a:gridCol w="937662"/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Показатель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Единицы измерения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Прогноз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отчет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оценка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2016год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2017год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2018 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павильоны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палатки и киоски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аптеки и аптечные магазины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автозаправочные станции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Площадь торгового зала объектов розничной торговли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магазины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кв.м.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3756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4400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4444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4488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4533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павильоны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кв.м.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аптеки и аптечные магазины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кв.м.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супермаркеты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кв.м.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3476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3596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3632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3668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3705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магазины товаров повседневного спроса, минимаркеты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кв.м.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804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804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812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820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828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обеспеченность населения стационарной сетью на 1 тыс. жителей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кв.м. торговой площади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7452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8208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8285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8365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8446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5.2. Общественное питание</a:t>
                      </a:r>
                      <a:endParaRPr lang="ru-RU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Количество предприятий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Посадочные места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п.м.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Обеспеченность населения стационарной сетью на 1 тыс. жителей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п.м.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5.3. Бытовое обслуживание</a:t>
                      </a:r>
                      <a:endParaRPr lang="ru-RU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Количество предприятий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Рабочие места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р.м.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Обеспеченность населения объектами бытового обслуживания на 1 тыс. жителей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9. Здравоохранение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Число учреждений  (отделений) здравоохранения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амбулаторно-поликлинические учреждения других типов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фельдшерско-акушерские пункты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Мощность амбулаторно-поликлинических учреждений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посещений в смену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Пятиугольник 2"/>
          <p:cNvSpPr/>
          <p:nvPr/>
        </p:nvSpPr>
        <p:spPr>
          <a:xfrm>
            <a:off x="27921" y="116632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98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42900" y="573881"/>
          <a:ext cx="8648699" cy="5781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7272"/>
                <a:gridCol w="863636"/>
                <a:gridCol w="764935"/>
                <a:gridCol w="764935"/>
                <a:gridCol w="752597"/>
                <a:gridCol w="937662"/>
                <a:gridCol w="937662"/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Показатель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Единицы измерения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Прогноз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отчет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оценка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2016год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2017год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2018 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10. Социальное обслуживание населения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Число отделений социального обслуживания на дому граждан пожилого возраста и инвалидов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Численность лиц, обслуживаемых отделениями социального обслуживания на дому граждан пожилого возраста и инвалидов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11. Образование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Число дошкольных образовательных учреждениях на конец отчетного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Число мест в дошкольных образовательных учреждениях на конец отчетного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390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390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Численность детей в дошкольных образовательных учреждениях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390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390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Число  образовательных учреждений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Численность учащихся в  образовательных учреждениях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788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734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1545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1545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12. Молодежная политика и спорт 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Обеспеченность населения спортивными сооружениями: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спортивными залами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тыс. кв.м.на 10 тыс. населения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4,87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4,57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4,38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4,29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4,21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плоскостными сооружениями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тыс. кв.м.на 10 тыс. населения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8,12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7,61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7,29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7,16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7,02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Обеспеченность населения парками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тыс. кв.м.на 10 тыс. населения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0,37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0,35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0,38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0,38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0,38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13. Культура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Мероприятия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тыс. руб.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1670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8792,6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6378,5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6123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6001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Уровень обеспеченности населения учреждениями: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общедоступными библиотеками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единиц на 10 тыс. населения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3,25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3,05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2,92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2,86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2,81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клубными учреждениями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единиц на 10 тыс. населения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3,25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3,05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2,92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2,86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2,81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14.Муниципальный заказ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Объем продукции, закупаемой для муниципальных нужд за счет средств местного бюджета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млн. руб.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226,2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235,6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227,4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220,5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218,3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Пятиугольник 2"/>
          <p:cNvSpPr/>
          <p:nvPr/>
        </p:nvSpPr>
        <p:spPr>
          <a:xfrm>
            <a:off x="0" y="216691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97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Основные параметры бюджета</a:t>
            </a:r>
            <a:endParaRPr lang="ru-RU" dirty="0"/>
          </a:p>
        </p:txBody>
      </p:sp>
      <p:pic>
        <p:nvPicPr>
          <p:cNvPr id="24578" name="Picture 2" descr="VIP-&amp;scy;&amp;ucy;&amp;vcy;&amp;iecy;&amp;ncy;&amp;icy;&amp;rcy;&amp;ycy; van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3929090" cy="392909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285984" y="3571876"/>
            <a:ext cx="1643074" cy="7143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Доходы бюджета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386 857,555 тыс.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57752" y="4143380"/>
            <a:ext cx="1643074" cy="7143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386 857,555 тыс.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500826" y="2000240"/>
            <a:ext cx="2214578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 в расчете на 1 жителя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56 426 руб.</a:t>
            </a:r>
          </a:p>
          <a:p>
            <a:pPr algn="ctr"/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0" y="2000240"/>
            <a:ext cx="2214578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 в расчете на 1 жителя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56 426 руб.</a:t>
            </a:r>
          </a:p>
          <a:p>
            <a:pPr algn="ctr"/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2643174" y="5572140"/>
            <a:ext cx="3643338" cy="10001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сбалансирован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Обращение главы администрации поселения </a:t>
            </a:r>
            <a:r>
              <a:rPr lang="ru-RU" sz="1800" b="1" dirty="0" err="1" smtClean="0"/>
              <a:t>Марушкинское</a:t>
            </a:r>
            <a:r>
              <a:rPr lang="ru-RU" sz="1800" b="1" dirty="0" smtClean="0"/>
              <a:t> в городе </a:t>
            </a:r>
            <a:r>
              <a:rPr lang="ru-RU" sz="1800" b="1" dirty="0" err="1" smtClean="0"/>
              <a:t>москве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Стиславского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александра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борисовича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к жителям поселения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428736"/>
            <a:ext cx="5419732" cy="478634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900" b="1" i="1" dirty="0" smtClean="0"/>
              <a:t>Уважаемые жители </a:t>
            </a:r>
          </a:p>
          <a:p>
            <a:pPr algn="ctr">
              <a:buNone/>
            </a:pPr>
            <a:r>
              <a:rPr lang="ru-RU" sz="1900" b="1" i="1" dirty="0" smtClean="0"/>
              <a:t>поселения </a:t>
            </a:r>
            <a:r>
              <a:rPr lang="ru-RU" sz="1900" b="1" i="1" dirty="0" err="1" smtClean="0"/>
              <a:t>Марушкинское</a:t>
            </a:r>
            <a:r>
              <a:rPr lang="ru-RU" sz="1900" b="1" i="1" dirty="0" smtClean="0"/>
              <a:t> в городе Москве!</a:t>
            </a:r>
          </a:p>
          <a:p>
            <a:pPr algn="ctr">
              <a:buNone/>
            </a:pPr>
            <a:endParaRPr lang="ru-RU" sz="1400" b="1" i="1" dirty="0" smtClean="0"/>
          </a:p>
          <a:p>
            <a:pPr algn="just">
              <a:buNone/>
            </a:pPr>
            <a:r>
              <a:rPr lang="ru-RU" sz="1400" i="1" dirty="0" smtClean="0"/>
              <a:t>		Бюджетным кодексом Российской Федерации определен ряд принципов бюджетной системы. Одним из которых является принцип прозрачности (открытости). Инструментом обеспечения прозрачности и публичности бюджета и бюджетного процесса для населения является реализация «открытого бюджета» – «Бюджета для граждан».</a:t>
            </a:r>
          </a:p>
          <a:p>
            <a:pPr algn="just">
              <a:buNone/>
            </a:pPr>
            <a:r>
              <a:rPr lang="ru-RU" sz="1400" i="1" dirty="0" smtClean="0"/>
              <a:t>		Сегодня обеспечение данного принципа является одним из ключевых направлений деятельности Администрации поселения </a:t>
            </a:r>
            <a:r>
              <a:rPr lang="ru-RU" sz="1400" i="1" dirty="0" err="1" smtClean="0"/>
              <a:t>Марушкинское</a:t>
            </a:r>
            <a:r>
              <a:rPr lang="ru-RU" sz="1400" i="1" dirty="0" smtClean="0"/>
              <a:t> в городе Москве.  </a:t>
            </a:r>
          </a:p>
          <a:p>
            <a:pPr algn="just">
              <a:buNone/>
            </a:pPr>
            <a:r>
              <a:rPr lang="ru-RU" sz="1400" i="1" dirty="0" smtClean="0"/>
              <a:t>		Администрация предлагает версию бюджета поселения </a:t>
            </a:r>
            <a:r>
              <a:rPr lang="ru-RU" sz="1400" i="1" dirty="0" err="1" smtClean="0"/>
              <a:t>Марушкинское</a:t>
            </a:r>
            <a:r>
              <a:rPr lang="ru-RU" sz="1400" i="1" dirty="0" smtClean="0"/>
              <a:t> в городе Москве на 2016 год в формате презентационного материала. Целью которого является вовлечение общества в решение одной из важнейших задач  - более эффективное управление финансовыми ресурсами. </a:t>
            </a:r>
          </a:p>
          <a:p>
            <a:pPr algn="just">
              <a:buNone/>
            </a:pPr>
            <a:r>
              <a:rPr lang="ru-RU" sz="1400" i="1" dirty="0" smtClean="0"/>
              <a:t>		Администрация заинтересована в участии как можно большего числа граждан в решении вопросов относящихся к бюджетному процессу. Важно и ценно мнение каждого гражданина по формирование доходной и расходной части бюджета. </a:t>
            </a:r>
          </a:p>
          <a:p>
            <a:pPr algn="just">
              <a:buNone/>
            </a:pPr>
            <a:endParaRPr lang="ru-RU" sz="1400" i="1" dirty="0" smtClean="0"/>
          </a:p>
          <a:p>
            <a:pPr algn="r">
              <a:buNone/>
            </a:pPr>
            <a:r>
              <a:rPr lang="ru-RU" sz="1400" b="1" i="1" dirty="0" smtClean="0"/>
              <a:t>С уважением, Глава администрации </a:t>
            </a:r>
          </a:p>
          <a:p>
            <a:pPr algn="r">
              <a:buNone/>
            </a:pPr>
            <a:r>
              <a:rPr lang="ru-RU" sz="1400" b="1" i="1" dirty="0" smtClean="0"/>
              <a:t>поселения </a:t>
            </a:r>
            <a:r>
              <a:rPr lang="ru-RU" sz="1400" b="1" i="1" dirty="0" err="1" smtClean="0"/>
              <a:t>Марушкинское</a:t>
            </a:r>
            <a:r>
              <a:rPr lang="ru-RU" sz="1400" b="1" i="1" dirty="0" smtClean="0"/>
              <a:t> в городе Москве </a:t>
            </a:r>
          </a:p>
          <a:p>
            <a:pPr algn="r">
              <a:buNone/>
            </a:pPr>
            <a:r>
              <a:rPr lang="ru-RU" sz="1400" b="1" i="1" dirty="0" smtClean="0"/>
              <a:t>А.Б. </a:t>
            </a:r>
            <a:r>
              <a:rPr lang="ru-RU" sz="1400" b="1" i="1" dirty="0" err="1" smtClean="0"/>
              <a:t>Стиславский</a:t>
            </a:r>
            <a:endParaRPr lang="ru-RU" sz="1400" b="1" i="1" dirty="0" smtClean="0"/>
          </a:p>
          <a:p>
            <a:pPr algn="just">
              <a:buNone/>
            </a:pPr>
            <a:endParaRPr lang="ru-RU" sz="1400" i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SC07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3429024" cy="4572032"/>
          </a:xfrm>
          <a:prstGeom prst="rect">
            <a:avLst/>
          </a:prstGeom>
        </p:spPr>
      </p:pic>
      <p:sp>
        <p:nvSpPr>
          <p:cNvPr id="1026" name="AutoShape 2" descr="http://&amp;mcy;&amp;acy;&amp;rcy;&amp;ucy;&amp;shcy;&amp;kcy;&amp;icy;&amp;ncy;&amp;ocy;-&amp;mcy;&amp;ocy;.&amp;rcy;&amp;fcy;/upload/iblock/43c/DSC070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направления бюджетной, налоговой политики: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4162"/>
            <a:ext cx="4824536" cy="4525963"/>
          </a:xfrm>
          <a:noFill/>
        </p:spPr>
        <p:txBody>
          <a:bodyPr>
            <a:normAutofit fontScale="925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ru-RU" sz="1600" dirty="0"/>
              <a:t>обеспечение стабильности и бюджетной </a:t>
            </a:r>
            <a:r>
              <a:rPr lang="ru-RU" sz="1600" dirty="0" smtClean="0"/>
              <a:t>устойчивости;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600" dirty="0"/>
              <a:t>безусловное выполнение всех принятых расходных обязательств;</a:t>
            </a:r>
            <a:endParaRPr lang="ru-RU" sz="1600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ru-RU" sz="1600" dirty="0"/>
              <a:t>повышение доступности и качества муниципальных </a:t>
            </a:r>
            <a:r>
              <a:rPr lang="ru-RU" sz="1600" dirty="0" smtClean="0"/>
              <a:t>услуг;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600" dirty="0"/>
              <a:t>повышение эффективности бюджетных </a:t>
            </a:r>
            <a:r>
              <a:rPr lang="ru-RU" sz="1600" dirty="0" smtClean="0"/>
              <a:t>расходов;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600" dirty="0"/>
              <a:t>обеспечение прозрачности и открытости бюджетного </a:t>
            </a:r>
            <a:r>
              <a:rPr lang="ru-RU" sz="1600" dirty="0" smtClean="0"/>
              <a:t>процесса;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600" dirty="0"/>
              <a:t>расширение  и укрепление налоговой базы  за счет возникновения новых хозяйствующих </a:t>
            </a:r>
            <a:r>
              <a:rPr lang="ru-RU" sz="1600" dirty="0" smtClean="0"/>
              <a:t>субъектов;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600" dirty="0"/>
              <a:t>проведение разъяснительной работы среди населения о необходимости документального оформления  земельных участков и строений, находящихся в собственности </a:t>
            </a:r>
            <a:r>
              <a:rPr lang="ru-RU" sz="1600" dirty="0" smtClean="0"/>
              <a:t>граждан;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600" dirty="0"/>
              <a:t>-   активизация работы по снижению недоимки налогоплательщиков по </a:t>
            </a:r>
            <a:r>
              <a:rPr lang="ru-RU" sz="1600" dirty="0" smtClean="0"/>
              <a:t>налогам.</a:t>
            </a:r>
          </a:p>
          <a:p>
            <a:pPr marL="0" indent="0">
              <a:buClrTx/>
              <a:buNone/>
            </a:pPr>
            <a:endParaRPr lang="ru-RU" sz="1400" dirty="0" smtClean="0"/>
          </a:p>
          <a:p>
            <a:pPr>
              <a:buClrTx/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028" name="Picture 4" descr="Saving Money Concept. Hands Protecting Pile Of Coins &amp;Fcy;&amp;ocy;&amp;tcy;&amp;ocy;&amp;gcy;&amp;rcy;&amp;a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5214" y="2420888"/>
            <a:ext cx="4080227" cy="2722624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доходов бюджета (тыс. руб.)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277168"/>
              </p:ext>
            </p:extLst>
          </p:nvPr>
        </p:nvGraphicFramePr>
        <p:xfrm>
          <a:off x="500034" y="1214422"/>
          <a:ext cx="835825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650"/>
                <a:gridCol w="1671650"/>
                <a:gridCol w="1671650"/>
                <a:gridCol w="1671650"/>
                <a:gridCol w="1671650"/>
              </a:tblGrid>
              <a:tr h="1645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2013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2014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год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452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Доходы,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237</a:t>
                      </a:r>
                      <a:r>
                        <a:rPr lang="ru-RU" sz="1400" b="1" baseline="0" dirty="0" smtClean="0"/>
                        <a:t> 607,000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341 897,794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365 516,761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386 857,555</a:t>
                      </a:r>
                      <a:endParaRPr lang="ru-RU" sz="1400" b="1" dirty="0"/>
                    </a:p>
                  </a:txBody>
                  <a:tcPr/>
                </a:tc>
              </a:tr>
              <a:tr h="164524">
                <a:tc>
                  <a:txBody>
                    <a:bodyPr/>
                    <a:lstStyle/>
                    <a:p>
                      <a:r>
                        <a:rPr lang="ru-RU" sz="1400" b="0" i="1" dirty="0" smtClean="0"/>
                        <a:t>в том числе:</a:t>
                      </a:r>
                      <a:endParaRPr lang="ru-RU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1484">
                <a:tc>
                  <a:txBody>
                    <a:bodyPr/>
                    <a:lstStyle/>
                    <a:p>
                      <a:r>
                        <a:rPr lang="ru-RU" sz="1400" b="0" i="1" dirty="0" smtClean="0"/>
                        <a:t>Налоговые доходы</a:t>
                      </a:r>
                      <a:endParaRPr lang="ru-RU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139 639,900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209 551,737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303 449,261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288 835,844</a:t>
                      </a:r>
                      <a:endParaRPr lang="ru-RU" sz="1400" dirty="0"/>
                    </a:p>
                  </a:txBody>
                  <a:tcPr/>
                </a:tc>
              </a:tr>
              <a:tr h="287917">
                <a:tc>
                  <a:txBody>
                    <a:bodyPr/>
                    <a:lstStyle/>
                    <a:p>
                      <a:r>
                        <a:rPr lang="ru-RU" sz="1400" b="0" i="1" dirty="0" smtClean="0"/>
                        <a:t>Неналоговые доходы</a:t>
                      </a:r>
                      <a:endParaRPr lang="ru-RU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5 576,300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9 438,052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9 145,500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11 165,411</a:t>
                      </a:r>
                      <a:endParaRPr lang="ru-RU" sz="1400" dirty="0"/>
                    </a:p>
                  </a:txBody>
                  <a:tcPr/>
                </a:tc>
              </a:tr>
              <a:tr h="287917">
                <a:tc>
                  <a:txBody>
                    <a:bodyPr/>
                    <a:lstStyle/>
                    <a:p>
                      <a:r>
                        <a:rPr lang="ru-RU" sz="1400" b="0" i="1" dirty="0" smtClean="0"/>
                        <a:t>Безвозмездные</a:t>
                      </a:r>
                      <a:r>
                        <a:rPr lang="ru-RU" sz="1400" b="0" i="1" baseline="0" dirty="0" smtClean="0"/>
                        <a:t> поступления</a:t>
                      </a:r>
                      <a:endParaRPr lang="ru-RU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92 390,900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122 908,005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52 922,000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86 856,300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165686"/>
              </p:ext>
            </p:extLst>
          </p:nvPr>
        </p:nvGraphicFramePr>
        <p:xfrm>
          <a:off x="785786" y="3714752"/>
          <a:ext cx="507209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9388" y="4000504"/>
            <a:ext cx="2286016" cy="24288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Увеличение доходов бюджета в 2016 году связано с тем, что увеличилась субсидия из бюджета города </a:t>
            </a:r>
            <a:r>
              <a:rPr lang="ru-RU" dirty="0" smtClean="0">
                <a:solidFill>
                  <a:schemeClr val="tx1"/>
                </a:solidFill>
              </a:rPr>
              <a:t>Москвы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648066"/>
              </p:ext>
            </p:extLst>
          </p:nvPr>
        </p:nvGraphicFramePr>
        <p:xfrm>
          <a:off x="142844" y="1643050"/>
          <a:ext cx="400052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824712"/>
              </p:ext>
            </p:extLst>
          </p:nvPr>
        </p:nvGraphicFramePr>
        <p:xfrm>
          <a:off x="3929058" y="1571612"/>
          <a:ext cx="4991104" cy="350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158815"/>
              </p:ext>
            </p:extLst>
          </p:nvPr>
        </p:nvGraphicFramePr>
        <p:xfrm>
          <a:off x="304800" y="1554163"/>
          <a:ext cx="8686799" cy="33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19"/>
                <a:gridCol w="1920038"/>
                <a:gridCol w="1819889"/>
                <a:gridCol w="1819889"/>
                <a:gridCol w="1373382"/>
                <a:gridCol w="13733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2014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Темп роста 2016 к 2015 году в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Всего налоговые доходы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209 551,737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303 449,261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288 835,844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106,64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Налог на доходы физических лиц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50 000,000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62 723,333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69 171,876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110,28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Акцизы по подакцизным товарам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11 179,357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13 759,703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19 130,858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139,04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Единый сельскохозяйственный налог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11,000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14,686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14,686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Налог на имущество физических лиц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5 200,000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10 507,895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12 294,543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117,00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Земельный налог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143 161,380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216 443,644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188 223,881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86,96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ятиугольник 4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363816"/>
              </p:ext>
            </p:extLst>
          </p:nvPr>
        </p:nvGraphicFramePr>
        <p:xfrm>
          <a:off x="304800" y="1554163"/>
          <a:ext cx="8267729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33"/>
                <a:gridCol w="2170579"/>
                <a:gridCol w="2057363"/>
                <a:gridCol w="2057363"/>
                <a:gridCol w="15525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2014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2015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2016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Всего неналоговые доходы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9 438,052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9 145,550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6 768,000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Доходы,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получаемые в виде арендной платы за земельные участки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8 118,052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5 448,000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5 448,000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Доходы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от сдачи в аренду имущества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1 320,00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1 430,000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430,000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Прочие доходы (плата за социальный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найм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1 466,438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4 287,411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Доходы от продажи земельных участков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589,112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ятиугольник 3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Безвозмездные </a:t>
            </a:r>
            <a:r>
              <a:rPr lang="ru-RU" dirty="0" smtClean="0"/>
              <a:t>поступления 2016  год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90047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ятиугольник 4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315187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ятиугольник 4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Основные мероприятия по мобилизации </a:t>
            </a:r>
            <a:br>
              <a:rPr lang="ru-RU" sz="2500" dirty="0" smtClean="0"/>
            </a:br>
            <a:r>
              <a:rPr lang="ru-RU" sz="2500" dirty="0" smtClean="0"/>
              <a:t>доходов бюджета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500" dirty="0" smtClean="0"/>
              <a:t>Проведение совещаний по финансовому мониторингу и выработке стабилизационных мер;</a:t>
            </a:r>
          </a:p>
          <a:p>
            <a:pPr>
              <a:buFont typeface="Wingdings" pitchFamily="2" charset="2"/>
              <a:buChar char="Ø"/>
            </a:pPr>
            <a:r>
              <a:rPr lang="ru-RU" sz="2500" dirty="0" smtClean="0"/>
              <a:t>Ежемесячный мониторинг задолженности в бюджет с целью выявления крупных должников;</a:t>
            </a:r>
          </a:p>
          <a:p>
            <a:pPr>
              <a:buFont typeface="Wingdings" pitchFamily="2" charset="2"/>
              <a:buChar char="Ø"/>
            </a:pPr>
            <a:r>
              <a:rPr lang="ru-RU" sz="2500" dirty="0" smtClean="0"/>
              <a:t>Поиск новых источников доходов;</a:t>
            </a:r>
          </a:p>
          <a:p>
            <a:pPr>
              <a:buFont typeface="Wingdings" pitchFamily="2" charset="2"/>
              <a:buChar char="Ø"/>
            </a:pPr>
            <a:r>
              <a:rPr lang="ru-RU" sz="2500" dirty="0" smtClean="0"/>
              <a:t>Проведение мероприятий по выявлению собственников земельных участков и другого недвижимого имущества и привлечения их к налогообложению.</a:t>
            </a:r>
          </a:p>
          <a:p>
            <a:pPr>
              <a:buNone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Динамика расходов бюджета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345155"/>
              </p:ext>
            </p:extLst>
          </p:nvPr>
        </p:nvGraphicFramePr>
        <p:xfrm>
          <a:off x="611559" y="1152633"/>
          <a:ext cx="8328071" cy="5622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87"/>
                <a:gridCol w="1780686"/>
                <a:gridCol w="1153128"/>
                <a:gridCol w="1080120"/>
                <a:gridCol w="1122660"/>
                <a:gridCol w="1164295"/>
                <a:gridCol w="1360595"/>
              </a:tblGrid>
              <a:tr h="5740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Раздел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2013 год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2014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2016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Темп роста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2016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года к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году, в 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0055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194 297,500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392 609,289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423 354,039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386 857,555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72,13</a:t>
                      </a:r>
                      <a:endParaRPr lang="ru-RU" sz="1200" b="1" dirty="0"/>
                    </a:p>
                  </a:txBody>
                  <a:tcPr/>
                </a:tc>
              </a:tr>
              <a:tr h="4100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54 326,400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88 835,006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122 717,821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110 387,045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89,95</a:t>
                      </a:r>
                      <a:endParaRPr lang="ru-RU" sz="1200" dirty="0"/>
                    </a:p>
                  </a:txBody>
                  <a:tcPr/>
                </a:tc>
              </a:tr>
              <a:tr h="2460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300,300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382,305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365,600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  <a:tr h="7380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0300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</a:t>
                      </a:r>
                      <a:r>
                        <a:rPr lang="ru-RU" sz="1200" baseline="0" dirty="0" smtClean="0"/>
                        <a:t>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ru-RU" sz="1200" baseline="0" dirty="0" smtClean="0"/>
                        <a:t> 641,300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1 232,900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3 955,900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12 309,452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311,17</a:t>
                      </a:r>
                      <a:endParaRPr lang="ru-RU" sz="1200" dirty="0"/>
                    </a:p>
                  </a:txBody>
                  <a:tcPr/>
                </a:tc>
              </a:tr>
              <a:tr h="4100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0400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</a:t>
                      </a:r>
                      <a:r>
                        <a:rPr lang="ru-RU" sz="1200" baseline="0" dirty="0" smtClean="0"/>
                        <a:t>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29 622,126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61 924,520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52 390,039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84,60</a:t>
                      </a:r>
                      <a:endParaRPr lang="ru-RU" sz="1200" dirty="0"/>
                    </a:p>
                  </a:txBody>
                  <a:tcPr/>
                </a:tc>
              </a:tr>
              <a:tr h="5740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0500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124 568,800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261 418,280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204 948,682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189 886,244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92,65</a:t>
                      </a:r>
                      <a:endParaRPr lang="ru-RU" sz="1200" dirty="0"/>
                    </a:p>
                  </a:txBody>
                  <a:tcPr/>
                </a:tc>
              </a:tr>
              <a:tr h="2460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0700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900,000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1 230,000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136,67</a:t>
                      </a:r>
                      <a:endParaRPr lang="ru-RU" sz="1200" dirty="0"/>
                    </a:p>
                  </a:txBody>
                  <a:tcPr/>
                </a:tc>
              </a:tr>
              <a:tr h="4100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Культура,</a:t>
                      </a:r>
                      <a:r>
                        <a:rPr lang="ru-RU" sz="1200" baseline="0" dirty="0" smtClean="0"/>
                        <a:t> кинематография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7 824,800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000,000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8 792,650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6 378,490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72,54</a:t>
                      </a:r>
                      <a:endParaRPr lang="ru-RU" sz="1200" dirty="0"/>
                    </a:p>
                  </a:txBody>
                  <a:tcPr/>
                </a:tc>
              </a:tr>
              <a:tr h="2460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667,300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2 298,570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2 466,924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3 575,913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144,95</a:t>
                      </a:r>
                      <a:endParaRPr lang="ru-RU" sz="1200" dirty="0"/>
                    </a:p>
                  </a:txBody>
                  <a:tcPr/>
                </a:tc>
              </a:tr>
              <a:tr h="4100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4 968,700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6 820,102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17 241,942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10 660,372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61,83</a:t>
                      </a:r>
                      <a:endParaRPr lang="ru-RU" sz="1200" dirty="0"/>
                    </a:p>
                  </a:txBody>
                  <a:tcPr/>
                </a:tc>
              </a:tr>
              <a:tr h="4100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Средства массовой информации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40,000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40,000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29496" y="852109"/>
            <a:ext cx="1143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23163" y="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Структура расходов бюджета </a:t>
            </a:r>
            <a:r>
              <a:rPr lang="ru-RU" sz="2800" b="1" dirty="0" smtClean="0"/>
              <a:t>2016 </a:t>
            </a:r>
            <a:r>
              <a:rPr lang="ru-RU" sz="2800" b="1" dirty="0" smtClean="0"/>
              <a:t>года </a:t>
            </a:r>
            <a:br>
              <a:rPr lang="ru-RU" sz="2800" b="1" dirty="0" smtClean="0"/>
            </a:br>
            <a:r>
              <a:rPr lang="ru-RU" sz="2800" b="1" dirty="0" smtClean="0"/>
              <a:t>в % к общему объему расходов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356227"/>
              </p:ext>
            </p:extLst>
          </p:nvPr>
        </p:nvGraphicFramePr>
        <p:xfrm>
          <a:off x="304800" y="1554163"/>
          <a:ext cx="8686800" cy="4718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808"/>
                <a:gridCol w="3604592"/>
                <a:gridCol w="2171700"/>
                <a:gridCol w="2171700"/>
              </a:tblGrid>
              <a:tr h="506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Раздел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к общему объему расходов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Общегосударственные вопросы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110 387,045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28,53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0300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Национальная безопасность</a:t>
                      </a:r>
                      <a:r>
                        <a:rPr lang="ru-RU" sz="1200" baseline="0" dirty="0" smtClean="0"/>
                        <a:t> и правоохранительная деятельность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12 309,452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3,18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0400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Национальная</a:t>
                      </a:r>
                      <a:r>
                        <a:rPr lang="ru-RU" sz="1200" baseline="0" dirty="0" smtClean="0"/>
                        <a:t> экономика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52 390,039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13,54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0500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Жилищно-коммунальное хозяйство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189 886,244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49,08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0700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Образование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1 230,000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Культура,</a:t>
                      </a:r>
                      <a:r>
                        <a:rPr lang="ru-RU" sz="1200" baseline="0" dirty="0" smtClean="0"/>
                        <a:t> кинематография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6 378,490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1,65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Социальная политика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3 575,913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0,92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Физическая культура и спорт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10 660,372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2,76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Средства массовой информации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40,000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0,01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0" y="404664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/>
              <a:t>Администрация внутригородского муниципального образования – поселение </a:t>
            </a:r>
            <a:r>
              <a:rPr lang="ru-RU" sz="2200" b="1" dirty="0" err="1" smtClean="0"/>
              <a:t>Марушкинское</a:t>
            </a:r>
            <a:r>
              <a:rPr lang="ru-RU" sz="2200" b="1" dirty="0" smtClean="0"/>
              <a:t> в городе Москве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554162"/>
            <a:ext cx="420528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dirty="0" smtClean="0"/>
              <a:t>	</a:t>
            </a:r>
            <a:r>
              <a:rPr lang="ru-RU" sz="1400" b="1" dirty="0" smtClean="0"/>
              <a:t>Разработчиком программы </a:t>
            </a:r>
            <a:r>
              <a:rPr lang="ru-RU" sz="1400" dirty="0" smtClean="0"/>
              <a:t>является финансово-экономический отдел администрации поселения </a:t>
            </a:r>
            <a:r>
              <a:rPr lang="ru-RU" sz="1400" dirty="0" err="1" smtClean="0"/>
              <a:t>Марушкиннское</a:t>
            </a:r>
            <a:r>
              <a:rPr lang="ru-RU" sz="1400" dirty="0" smtClean="0"/>
              <a:t> в городе Москве.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	Основные задачи отдела:</a:t>
            </a:r>
          </a:p>
          <a:p>
            <a:pPr>
              <a:buAutoNum type="arabicPeriod"/>
            </a:pPr>
            <a:r>
              <a:rPr lang="ru-RU" sz="1400" dirty="0" smtClean="0"/>
              <a:t>Составление проекта бюджета </a:t>
            </a:r>
          </a:p>
          <a:p>
            <a:pPr>
              <a:buAutoNum type="arabicPeriod"/>
            </a:pPr>
            <a:r>
              <a:rPr lang="ru-RU" sz="1400" dirty="0" smtClean="0"/>
              <a:t>Организация исполнения бюджета</a:t>
            </a:r>
          </a:p>
          <a:p>
            <a:pPr>
              <a:buAutoNum type="arabicPeriod"/>
            </a:pPr>
            <a:r>
              <a:rPr lang="ru-RU" sz="1400" dirty="0" smtClean="0"/>
              <a:t>Осуществление финансового контроля за исполнением бюджета </a:t>
            </a:r>
          </a:p>
          <a:p>
            <a:pPr>
              <a:buAutoNum type="arabicPeriod"/>
            </a:pP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	Контактная информация:</a:t>
            </a:r>
          </a:p>
          <a:p>
            <a:pPr>
              <a:buNone/>
            </a:pPr>
            <a:r>
              <a:rPr lang="ru-RU" sz="1400" dirty="0" smtClean="0"/>
              <a:t>	Начальник отдела: Евграфова Наталья Алексеевна</a:t>
            </a:r>
          </a:p>
          <a:p>
            <a:pPr>
              <a:buNone/>
            </a:pPr>
            <a:r>
              <a:rPr lang="ru-RU" sz="1400" dirty="0" smtClean="0"/>
              <a:t>	Адрес:  г. Москва, д. Марушкино, ул. Липовая аллея дом 5</a:t>
            </a:r>
          </a:p>
          <a:p>
            <a:pPr>
              <a:buNone/>
            </a:pPr>
            <a:r>
              <a:rPr lang="ru-RU" sz="1400" dirty="0" smtClean="0"/>
              <a:t>	Телефон/ факс: 8 (495) 385-85-48, 8 (495) 385-85-31</a:t>
            </a:r>
          </a:p>
          <a:p>
            <a:pPr>
              <a:buNone/>
            </a:pPr>
            <a:r>
              <a:rPr lang="ru-RU" sz="1400" dirty="0" smtClean="0"/>
              <a:t>	Адрес электронной почты: </a:t>
            </a:r>
            <a:r>
              <a:rPr lang="en-US" sz="1400" dirty="0" smtClean="0">
                <a:hlinkClick r:id="rId2"/>
              </a:rPr>
              <a:t>admmarush@list.ru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ru-RU" sz="1400" dirty="0" smtClean="0"/>
              <a:t>Режим работы: с 08.00 до 17.00 (Пт. до 15.45)</a:t>
            </a:r>
          </a:p>
          <a:p>
            <a:pPr>
              <a:buNone/>
            </a:pPr>
            <a:r>
              <a:rPr lang="ru-RU" sz="1400" dirty="0" smtClean="0"/>
              <a:t>	Выходные дни – Сб., Вс.</a:t>
            </a:r>
          </a:p>
          <a:p>
            <a:pPr>
              <a:buNone/>
            </a:pPr>
            <a:r>
              <a:rPr lang="ru-RU" sz="1400" dirty="0" smtClean="0"/>
              <a:t>	Приемные дни: четверг</a:t>
            </a:r>
            <a:endParaRPr lang="ru-RU" sz="1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4929222" cy="327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/>
              <a:t>Структура расходов бюджета </a:t>
            </a:r>
            <a:r>
              <a:rPr lang="ru-RU" sz="3200" dirty="0" smtClean="0"/>
              <a:t>2016 </a:t>
            </a:r>
            <a:r>
              <a:rPr lang="ru-RU" sz="3200" dirty="0" smtClean="0"/>
              <a:t>года </a:t>
            </a:r>
            <a:br>
              <a:rPr lang="ru-RU" sz="3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867060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ятиугольник 3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900" dirty="0" smtClean="0"/>
              <a:t>     Основные </a:t>
            </a:r>
            <a:r>
              <a:rPr lang="ru-RU" sz="2900" dirty="0" smtClean="0"/>
              <a:t>социально значимые показатели</a:t>
            </a:r>
            <a:endParaRPr lang="ru-RU" sz="29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469111"/>
              </p:ext>
            </p:extLst>
          </p:nvPr>
        </p:nvGraphicFramePr>
        <p:xfrm>
          <a:off x="285720" y="1285860"/>
          <a:ext cx="8553480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986"/>
                <a:gridCol w="5188167"/>
                <a:gridCol w="1669881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показателя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Единица измерения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Объем доходов местного бюджета в расчете на 1 жителя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56,4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Объем расходов местного бюджета в расчете на 1 жителя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56,4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Объем расходов местного бюджета на жилищно-коммунальное хозяйство в расчете на 1 жителя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27,7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Объем расходов местного бюджета на содержание органов местного самоуправления в расчете на 1 единицу штатной численности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889,6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Расходы  бюджета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на содержание работников органов местного самоуправления в расчете на 1 жителя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рублей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15 594,5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Среднемесячная номинальная начисленная заработная плата работников муниципальных учреждений физической культуры и спорта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26 497,31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Доля населения, систематически занимающегося физической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культурой и спортом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Доля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43,8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ятиугольник 4"/>
          <p:cNvSpPr/>
          <p:nvPr/>
        </p:nvSpPr>
        <p:spPr>
          <a:xfrm>
            <a:off x="0" y="-1908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Что такое «бюджет для граждан»?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285860"/>
            <a:ext cx="477679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		</a:t>
            </a:r>
            <a:r>
              <a:rPr lang="ru-RU" sz="1400" b="1" dirty="0" smtClean="0"/>
              <a:t>«Бюджет для граждан» </a:t>
            </a:r>
            <a:r>
              <a:rPr lang="ru-RU" sz="1400" dirty="0" smtClean="0"/>
              <a:t>– это документ, разрабатываемый в целях ознакомления граждан с основными целями, задачами и приоритетными направлениями бюджетной политики поселения </a:t>
            </a:r>
            <a:r>
              <a:rPr lang="ru-RU" sz="1400" dirty="0" err="1" smtClean="0"/>
              <a:t>Марушкинское</a:t>
            </a:r>
            <a:r>
              <a:rPr lang="ru-RU" sz="1400" dirty="0" smtClean="0"/>
              <a:t> в городе Москве, основаниями бюджетных расходов, планируемыми и достигнутыми результатами использования бюджетных средств. </a:t>
            </a:r>
          </a:p>
          <a:p>
            <a:pPr>
              <a:buNone/>
            </a:pPr>
            <a:r>
              <a:rPr lang="ru-RU" sz="1400" dirty="0" smtClean="0"/>
              <a:t>		«Бюджет для граждан» предназначен для жителей поселения </a:t>
            </a:r>
            <a:r>
              <a:rPr lang="ru-RU" sz="1400" dirty="0" err="1" smtClean="0"/>
              <a:t>Марушкинское</a:t>
            </a:r>
            <a:r>
              <a:rPr lang="ru-RU" sz="1400" dirty="0" smtClean="0"/>
              <a:t> в городе Москве, не обладающих специальными знаниями в сфере бюджетного законодательства. </a:t>
            </a:r>
          </a:p>
          <a:p>
            <a:pPr>
              <a:buNone/>
            </a:pPr>
            <a:r>
              <a:rPr lang="ru-RU" sz="1400" dirty="0" smtClean="0"/>
              <a:t>		Документ содержит информационно-аналитический материал, доступный для широкого круга пользователей и будет интересен  и полезен молодым семьям, пенсионерам, врачам, учителям и другим категориям населения, так как бюджете поселения </a:t>
            </a:r>
            <a:r>
              <a:rPr lang="ru-RU" sz="1400" dirty="0" err="1" smtClean="0"/>
              <a:t>Марушкинское</a:t>
            </a:r>
            <a:r>
              <a:rPr lang="ru-RU" sz="1400" dirty="0" smtClean="0"/>
              <a:t> в городе Москве  затрагивает интересы каждого жителя. </a:t>
            </a:r>
          </a:p>
          <a:p>
            <a:pPr>
              <a:buNone/>
            </a:pPr>
            <a:r>
              <a:rPr lang="ru-RU" sz="1400" dirty="0" smtClean="0"/>
              <a:t>		«Бюджет для граждан» нацелен на получение обратной связи от граждан, которым интересны современные проблемы финансов поселения </a:t>
            </a:r>
            <a:r>
              <a:rPr lang="ru-RU" sz="1400" dirty="0" err="1" smtClean="0"/>
              <a:t>Марушкинское</a:t>
            </a:r>
            <a:r>
              <a:rPr lang="ru-RU" sz="1400" dirty="0" smtClean="0"/>
              <a:t> в городе Москве. </a:t>
            </a:r>
            <a:endParaRPr lang="ru-RU" sz="1400" dirty="0"/>
          </a:p>
        </p:txBody>
      </p:sp>
      <p:pic>
        <p:nvPicPr>
          <p:cNvPr id="15364" name="Picture 4" descr="&amp;Pcy;&amp;rcy;&amp;ocy;&amp;scy;&amp;mcy;&amp;ocy;&amp;tcy;&amp;rcy; &amp;tcy;&amp;iecy;&amp;mcy;&amp;ycy; - &amp;Ocy;&amp;fcy;&amp;ocy;&amp;rcy;&amp;mcy;&amp;icy;&amp;tcy;&amp;softcy; &amp;zcy;&amp;acy;&amp;yacy;&amp;vcy;&amp;kcy;&amp;ucy; &amp;ncy;&amp;acy; &amp;kcy;&amp;rcy;&amp;iecy;&amp;dcy;&amp;icy;&amp;tcy; &amp;ecy;&amp;kcy;&amp;scy;&amp;pcy;&amp;rcy;&amp;iecy;&amp;scy;&amp;scy; &amp;vcy;&amp;ocy;&amp;lcy;&amp;gcy;&amp;acy; &amp;bcy;&amp;acy;&amp;n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3976682" cy="3976682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Основные положения. Термины.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Общие характеристики бюджета</a:t>
            </a:r>
          </a:p>
          <a:p>
            <a:pPr marL="514350" indent="-514350">
              <a:buAutoNum type="arabicPeriod"/>
            </a:pPr>
            <a:r>
              <a:rPr lang="ru-RU" dirty="0" smtClean="0"/>
              <a:t>Доходы бюджета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Расходы бюджета</a:t>
            </a:r>
          </a:p>
          <a:p>
            <a:pPr marL="514350" indent="-514350">
              <a:buAutoNum type="arabicPeriod"/>
            </a:pPr>
            <a:r>
              <a:rPr lang="ru-RU" dirty="0" smtClean="0"/>
              <a:t>Межбюджетные отношения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Исполнение бюджета</a:t>
            </a:r>
          </a:p>
          <a:p>
            <a:pPr marL="514350" indent="-514350">
              <a:buAutoNum type="arabicPeriod"/>
            </a:pPr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Что такое бюджет?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0020" y="2285992"/>
            <a:ext cx="5133980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	</a:t>
            </a:r>
            <a:r>
              <a:rPr lang="ru-RU" sz="1400" b="1" dirty="0" err="1" smtClean="0"/>
              <a:t>Бюдже́т</a:t>
            </a:r>
            <a:r>
              <a:rPr lang="ru-RU" sz="1400" dirty="0" smtClean="0"/>
              <a:t> (от </a:t>
            </a:r>
            <a:r>
              <a:rPr lang="ru-RU" sz="1400" dirty="0" err="1" smtClean="0"/>
              <a:t>старонормандского</a:t>
            </a:r>
            <a:r>
              <a:rPr lang="ru-RU" sz="1400" dirty="0" smtClean="0"/>
              <a:t> </a:t>
            </a:r>
            <a:r>
              <a:rPr lang="ru-RU" sz="1400" i="1" dirty="0" err="1" smtClean="0"/>
              <a:t>bougette</a:t>
            </a:r>
            <a:r>
              <a:rPr lang="ru-RU" sz="1400" dirty="0" smtClean="0"/>
              <a:t> — кошелёк, сумка, кожаный мешок, мешок с деньгами) — схема доходов и расходов определённого лица (семьи, бизнеса, организации, государства и т. д.), устанавливаемая на определённый период времени.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	Согласно Бюджетного кодекса Российской Федерации </a:t>
            </a:r>
            <a:r>
              <a:rPr lang="ru-RU" sz="1400" b="1" dirty="0" smtClean="0"/>
              <a:t>Бюдже</a:t>
            </a:r>
            <a:r>
              <a:rPr lang="ru-RU" sz="1400" dirty="0" smtClean="0"/>
              <a:t>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/>
          </a:p>
        </p:txBody>
      </p:sp>
      <p:pic>
        <p:nvPicPr>
          <p:cNvPr id="1026" name="Picture 2" descr="&amp;Gcy;&amp;ocy;&amp;vcy;&amp;ocy;&amp;rcy;&amp;yacy;&amp;tcy; &amp;vcy;&amp;icy;&amp;zcy;&amp;ucy;&amp;acy;&amp;lcy;&amp;icy;&amp;zcy;&amp;acy;&amp;tscy;&amp;icy;&amp;yacy; &amp;pcy;&amp;ocy;&amp;mcy;&amp;ocy;&amp;gcy;&amp;acy;&amp;iecy;&amp;tcy; . &amp;Fcy;&amp;icy;&amp;ncy;&amp;acy;&amp;ncy;&amp;scy;&amp;ycy; &amp;Ocy;&amp;mcy;&amp;s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3786214" cy="3100476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Доходы. Расходы. Дефицит (</a:t>
            </a:r>
            <a:r>
              <a:rPr lang="ru-RU" dirty="0" err="1" smtClean="0"/>
              <a:t>Профицит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3214678" y="1071546"/>
            <a:ext cx="2643206" cy="15001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БЮДЖЕТ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285720" y="2214554"/>
            <a:ext cx="300039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Доходы бюджета </a:t>
            </a:r>
            <a:r>
              <a:rPr lang="ru-RU" dirty="0" smtClean="0"/>
              <a:t>– денежные средства поступающие в бюджет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857884" y="2143116"/>
            <a:ext cx="300039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бюджета </a:t>
            </a:r>
            <a:r>
              <a:rPr lang="ru-RU" dirty="0" smtClean="0"/>
              <a:t>– выплачиваемые из бюджета  денежные средства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0" y="5929330"/>
            <a:ext cx="100010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ДОХОДЫ</a:t>
            </a:r>
            <a:endParaRPr lang="ru-RU" sz="1000" b="1" dirty="0"/>
          </a:p>
        </p:txBody>
      </p:sp>
      <p:sp>
        <p:nvSpPr>
          <p:cNvPr id="13" name="Овал 12"/>
          <p:cNvSpPr/>
          <p:nvPr/>
        </p:nvSpPr>
        <p:spPr>
          <a:xfrm>
            <a:off x="1428728" y="6072206"/>
            <a:ext cx="107157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РАСХОДЫ</a:t>
            </a:r>
            <a:endParaRPr lang="ru-RU" sz="1000" b="1" dirty="0"/>
          </a:p>
        </p:txBody>
      </p:sp>
      <p:sp>
        <p:nvSpPr>
          <p:cNvPr id="14" name="Овал 13"/>
          <p:cNvSpPr/>
          <p:nvPr/>
        </p:nvSpPr>
        <p:spPr>
          <a:xfrm>
            <a:off x="3143240" y="6072206"/>
            <a:ext cx="121444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ПРОФИЦИТ</a:t>
            </a:r>
            <a:endParaRPr lang="ru-RU" sz="1000" b="1" dirty="0"/>
          </a:p>
        </p:txBody>
      </p:sp>
      <p:sp>
        <p:nvSpPr>
          <p:cNvPr id="15" name="Минус 14"/>
          <p:cNvSpPr/>
          <p:nvPr/>
        </p:nvSpPr>
        <p:spPr>
          <a:xfrm>
            <a:off x="1000100" y="6286520"/>
            <a:ext cx="42862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 15"/>
          <p:cNvSpPr/>
          <p:nvPr/>
        </p:nvSpPr>
        <p:spPr>
          <a:xfrm>
            <a:off x="2500298" y="6143644"/>
            <a:ext cx="642942" cy="28575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643438" y="6072206"/>
            <a:ext cx="107157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РАСХОДЫ</a:t>
            </a:r>
            <a:endParaRPr lang="ru-RU" sz="1000" b="1" dirty="0"/>
          </a:p>
        </p:txBody>
      </p:sp>
      <p:sp>
        <p:nvSpPr>
          <p:cNvPr id="18" name="Минус 17"/>
          <p:cNvSpPr/>
          <p:nvPr/>
        </p:nvSpPr>
        <p:spPr>
          <a:xfrm>
            <a:off x="5715008" y="6286520"/>
            <a:ext cx="50006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215074" y="5929330"/>
            <a:ext cx="100013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ДОХОДЫ</a:t>
            </a:r>
            <a:endParaRPr lang="ru-RU" sz="1000" b="1" dirty="0"/>
          </a:p>
        </p:txBody>
      </p:sp>
      <p:sp>
        <p:nvSpPr>
          <p:cNvPr id="20" name="Равно 19"/>
          <p:cNvSpPr/>
          <p:nvPr/>
        </p:nvSpPr>
        <p:spPr>
          <a:xfrm>
            <a:off x="7215206" y="6143644"/>
            <a:ext cx="642942" cy="28575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858148" y="6072206"/>
            <a:ext cx="107160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ДЕФИЦИТ</a:t>
            </a:r>
            <a:endParaRPr lang="ru-RU" sz="1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4071942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/>
              <a:t>Профицит</a:t>
            </a:r>
            <a:r>
              <a:rPr lang="ru-RU" b="1" i="1" dirty="0" smtClean="0"/>
              <a:t> бюджета –</a:t>
            </a:r>
          </a:p>
          <a:p>
            <a:pPr algn="ctr"/>
            <a:r>
              <a:rPr lang="ru-RU" i="1" dirty="0" smtClean="0"/>
              <a:t>превышение доходов </a:t>
            </a:r>
          </a:p>
          <a:p>
            <a:pPr algn="ctr"/>
            <a:r>
              <a:rPr lang="ru-RU" i="1" dirty="0" smtClean="0"/>
              <a:t>бюджета над его </a:t>
            </a:r>
          </a:p>
          <a:p>
            <a:pPr algn="ctr"/>
            <a:r>
              <a:rPr lang="ru-RU" i="1" dirty="0" smtClean="0"/>
              <a:t>расходами (например, </a:t>
            </a:r>
          </a:p>
          <a:p>
            <a:pPr algn="ctr"/>
            <a:r>
              <a:rPr lang="ru-RU" i="1" dirty="0" smtClean="0"/>
              <a:t>накапливать остатки </a:t>
            </a:r>
          </a:p>
          <a:p>
            <a:pPr algn="ctr"/>
            <a:r>
              <a:rPr lang="ru-RU" i="1" dirty="0" smtClean="0"/>
              <a:t>средств, погашать долг)</a:t>
            </a:r>
            <a:endParaRPr lang="ru-RU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86512" y="3857628"/>
            <a:ext cx="2643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Дефицит бюджета </a:t>
            </a:r>
            <a:r>
              <a:rPr lang="ru-RU" i="1" dirty="0" smtClean="0"/>
              <a:t>–</a:t>
            </a:r>
          </a:p>
          <a:p>
            <a:pPr algn="ctr"/>
            <a:r>
              <a:rPr lang="ru-RU" i="1" dirty="0" smtClean="0"/>
              <a:t>превышение расходов </a:t>
            </a:r>
          </a:p>
          <a:p>
            <a:pPr algn="ctr"/>
            <a:r>
              <a:rPr lang="ru-RU" i="1" dirty="0" smtClean="0"/>
              <a:t>бюджета над его </a:t>
            </a:r>
          </a:p>
          <a:p>
            <a:pPr algn="ctr"/>
            <a:r>
              <a:rPr lang="ru-RU" i="1" dirty="0" smtClean="0"/>
              <a:t>доходами (например, </a:t>
            </a:r>
          </a:p>
          <a:p>
            <a:pPr algn="ctr"/>
            <a:r>
              <a:rPr lang="ru-RU" i="1" dirty="0" smtClean="0"/>
              <a:t>использовать </a:t>
            </a:r>
          </a:p>
          <a:p>
            <a:pPr algn="ctr"/>
            <a:r>
              <a:rPr lang="ru-RU" i="1" dirty="0" smtClean="0"/>
              <a:t>имеющиеся остатки </a:t>
            </a:r>
          </a:p>
          <a:p>
            <a:pPr algn="ctr"/>
            <a:r>
              <a:rPr lang="ru-RU" i="1" dirty="0" smtClean="0"/>
              <a:t>средств, взять в долг)</a:t>
            </a:r>
            <a:endParaRPr lang="ru-RU" i="1" dirty="0"/>
          </a:p>
        </p:txBody>
      </p:sp>
      <p:pic>
        <p:nvPicPr>
          <p:cNvPr id="17410" name="Picture 2" descr="&amp;Dcy;&amp;iecy;&amp;pcy;&amp;ucy;&amp;tcy;&amp;acy;&amp;tcy;&amp;ycy; &amp;ZHcy;&amp;acy;&amp;mcy;&amp;bcy;&amp;ycy;&amp;lcy;&amp;scy;&amp;kcy;&amp;ocy;&amp;jcy; &amp;ocy;&amp;bcy;&amp;lcy;&amp;acy;&amp;scy;&amp;tcy;&amp;icy; &amp;ocy;&amp;dcy;&amp;ocy;&amp;bcy;&amp;rcy;&amp;icy;&amp;lcy;&amp;icy; &amp;bcy;&amp;yucy;&amp;dcy;&amp;zhcy;&amp;iecy;&amp;tcy; &amp;ncy;&amp;acy; 2014-2016 &amp;gcy;&amp;ocy;&amp;dcy;&amp;ycy; &amp;Ecy;&amp;kcy;&amp;ocy;&amp;ncy;&amp;ocy;&amp;mcy;&amp;icy;&amp;kcy;&amp;acy; &amp;Icy;&amp;ncy;&amp;fcy;&amp;ocy;&amp;rcy;&amp;mcy;&amp;acy;&amp;tscy;&amp;icy;&amp;ocy;&amp;ncy;&amp;ncy;&amp;ycy;&amp;jcy; &amp;pcy;&amp;ocy;&amp;rcy;&amp;tcy;&amp;acy;&amp;lcy; &amp;Rcy;&amp;iecy;&amp;scy;&amp;pcy;&amp;ucy;&amp;bcy;&amp;lcy;&amp;icy;&amp;kcy;&amp;icy; &amp;Kcy;&amp;acy;&amp;zcy;&amp;acy;&amp;khcy;&amp;scy;&amp;tcy;&amp;a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71876"/>
            <a:ext cx="3167086" cy="2375314"/>
          </a:xfrm>
          <a:prstGeom prst="rect">
            <a:avLst/>
          </a:prstGeom>
          <a:noFill/>
        </p:spPr>
      </p:pic>
      <p:cxnSp>
        <p:nvCxnSpPr>
          <p:cNvPr id="27" name="Прямая со стрелкой 26"/>
          <p:cNvCxnSpPr/>
          <p:nvPr/>
        </p:nvCxnSpPr>
        <p:spPr>
          <a:xfrm flipV="1">
            <a:off x="1928794" y="1785926"/>
            <a:ext cx="1143008" cy="357190"/>
          </a:xfrm>
          <a:prstGeom prst="straightConnector1">
            <a:avLst/>
          </a:prstGeom>
          <a:ln w="825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929322" y="1857364"/>
            <a:ext cx="928694" cy="285752"/>
          </a:xfrm>
          <a:prstGeom prst="straightConnector1">
            <a:avLst/>
          </a:prstGeom>
          <a:ln w="952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ятиугольник 23"/>
          <p:cNvSpPr/>
          <p:nvPr/>
        </p:nvSpPr>
        <p:spPr>
          <a:xfrm>
            <a:off x="0" y="1214422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Виды доходов бюджета: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58"/>
          <a:ext cx="8686800" cy="4732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4732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Налоговые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доходы – </a:t>
                      </a:r>
                      <a:r>
                        <a:rPr lang="ru-RU" baseline="0" dirty="0" smtClean="0"/>
                        <a:t>налоги уплачиваемые в бюджет  гражданами, организациями, органами государственной власти, органами государственного самоуправления.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Неналоговые доходы – </a:t>
                      </a:r>
                      <a:r>
                        <a:rPr lang="ru-RU" dirty="0" err="1" smtClean="0"/>
                        <a:t>доходы</a:t>
                      </a:r>
                      <a:r>
                        <a:rPr lang="ru-RU" dirty="0" smtClean="0"/>
                        <a:t> от использования и продажи</a:t>
                      </a:r>
                      <a:r>
                        <a:rPr lang="ru-RU" baseline="0" dirty="0" smtClean="0"/>
                        <a:t> имущества, находящегося в государственной и муниципальной собственности, штрафные санкции.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Безвозмездные поступления –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поступления</a:t>
                      </a:r>
                      <a:r>
                        <a:rPr lang="ru-RU" dirty="0" smtClean="0"/>
                        <a:t> от других бюджетов (межбюджетные трансферты),</a:t>
                      </a:r>
                      <a:r>
                        <a:rPr lang="ru-RU" baseline="0" dirty="0" smtClean="0"/>
                        <a:t> спонсорская помощь от организаций и граждан.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&amp;Ncy;&amp;ocy;&amp;vcy;&amp;ocy;&amp;scy;&amp;tcy;&amp;icy; - &amp;Icy;&amp;ncy;&amp;fcy;&amp;ocy;&amp;rcy;&amp;mcy;&amp;acy;&amp;tscy;&amp;icy;&amp;ocy;&amp;ncy;&amp;ncy;&amp;ycy;&amp;jcy; &amp;pcy;&amp;ocy;&amp;rcy;&amp;tcy;&amp;acy;&amp;lcy; &amp;gcy;&amp;ocy;&amp;rcy;&amp;ocy;&amp;dcy;&amp;acy; &amp;Jcy;&amp;ocy;&amp;shcy;&amp;kcy;&amp;acy;&amp;rcy;-&amp;Ocy;&amp;l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079086"/>
            <a:ext cx="1785950" cy="1875248"/>
          </a:xfrm>
          <a:prstGeom prst="rect">
            <a:avLst/>
          </a:prstGeom>
          <a:noFill/>
        </p:spPr>
      </p:pic>
      <p:pic>
        <p:nvPicPr>
          <p:cNvPr id="2052" name="Picture 4" descr="&amp;Ucy;&amp;ncy;&amp;icy;&amp;kcy;&amp;acy;&amp;lcy;&amp;softcy;&amp;ncy;&amp;ocy;&amp;iecy; &amp;tscy;&amp;acy;&amp;rcy;&amp;scy;&amp;kcy;&amp;ocy;&amp;iecy; &amp;zcy;&amp;ncy;&amp;acy;&amp;mcy;&amp;yacy; &amp;vcy;&amp;pcy;&amp;iecy;&amp;rcy;&amp;vcy;&amp;ycy;&amp;iecy; &amp;vcy; &amp;icy;&amp;scy;&amp;tcy;&amp;ocy;&amp;rcy;&amp;icy;&amp;icy; &amp;vcy;&amp;ycy;&amp;scy;&amp;tcy;&amp;acy;&amp;vcy;&amp;yacy;&amp;tcy; &amp;ncy;&amp;acy; &amp;rcy;&amp;ocy;&amp;scy;&amp;scy;&amp;icy;&amp;jcy;&amp;scy;&amp;kcy;&amp;icy;&amp;jcy; &amp;acy;&amp;ucy;&amp;kcy;&amp;tscy;&amp;icy;&amp;ocy;&amp;ncy; &amp;Ocy;&amp;bcy;&amp;zcy;&amp;ocy;&amp;rcy;MD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214818"/>
            <a:ext cx="2522083" cy="1428760"/>
          </a:xfrm>
          <a:prstGeom prst="rect">
            <a:avLst/>
          </a:prstGeom>
          <a:noFill/>
        </p:spPr>
      </p:pic>
      <p:pic>
        <p:nvPicPr>
          <p:cNvPr id="2056" name="Picture 8" descr="&amp;pcy;&amp;rcy;&amp;iecy;&amp;dcy;&amp;lcy;&amp;acy;&amp;gcy;&amp;acy;&amp;tcy;&amp;softcy; &amp;ucy;&amp;scy;&amp;lcy;&amp;ucy;&amp;gcy;&amp;ucy; &amp;dcy;&amp;lcy;&amp;yacy; &amp;kcy;&amp;ocy;&amp;ncy;&amp;tcy;&amp;rcy;&amp;ocy;&amp;lcy;&amp;yacy; &amp;fcy;&amp;acy;&amp;bcy;&amp;rcy;&amp;icy;&amp;k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14818"/>
            <a:ext cx="1638300" cy="1428750"/>
          </a:xfrm>
          <a:prstGeom prst="rect">
            <a:avLst/>
          </a:prstGeom>
          <a:noFill/>
        </p:spPr>
      </p:pic>
      <p:sp>
        <p:nvSpPr>
          <p:cNvPr id="9" name="Пятиугольник 8"/>
          <p:cNvSpPr/>
          <p:nvPr/>
        </p:nvSpPr>
        <p:spPr>
          <a:xfrm>
            <a:off x="0" y="5929330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Межбюджетные  трансферты - основной вид безвозмездных перечислений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615362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1400" b="1" dirty="0" smtClean="0">
                <a:solidFill>
                  <a:srgbClr val="FFC000"/>
                </a:solidFill>
              </a:rPr>
              <a:t>Межбюджетные трансферты </a:t>
            </a:r>
            <a:r>
              <a:rPr lang="ru-RU" sz="1400" dirty="0" smtClean="0"/>
              <a:t>– средства финансовой помощи (дотации, субсидии, субвенции и иные межбюджетные трансферты), передаваемые одним бюджетом бюджетной системы Российской Федерации другому бюджету на безвозмездной и безвозвратной основе.</a:t>
            </a:r>
          </a:p>
          <a:p>
            <a:pPr>
              <a:buNone/>
            </a:pPr>
            <a:r>
              <a:rPr lang="ru-RU" sz="1600" b="1" dirty="0" smtClean="0"/>
              <a:t>		</a:t>
            </a:r>
            <a:r>
              <a:rPr lang="ru-RU" sz="1800" b="1" dirty="0" smtClean="0"/>
              <a:t>Бюджет субъекта РФ </a:t>
            </a:r>
          </a:p>
          <a:p>
            <a:pPr>
              <a:buNone/>
            </a:pPr>
            <a:r>
              <a:rPr lang="ru-RU" sz="1800" b="1" dirty="0" smtClean="0"/>
              <a:t>	   (бюджет города Москвы)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600" b="1" dirty="0" smtClean="0"/>
              <a:t>		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		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		</a:t>
            </a:r>
            <a:r>
              <a:rPr lang="ru-RU" sz="1800" b="1" dirty="0" smtClean="0"/>
              <a:t>Местный бюджет</a:t>
            </a:r>
          </a:p>
          <a:p>
            <a:pPr>
              <a:buNone/>
            </a:pPr>
            <a:r>
              <a:rPr lang="ru-RU" sz="1800" b="1" dirty="0" smtClean="0"/>
              <a:t>	 (бюджет поседения </a:t>
            </a:r>
            <a:r>
              <a:rPr lang="ru-RU" sz="1800" b="1" dirty="0" err="1" smtClean="0"/>
              <a:t>Марушкинское</a:t>
            </a:r>
            <a:r>
              <a:rPr lang="ru-RU" sz="1800" b="1" dirty="0" smtClean="0"/>
              <a:t>)</a:t>
            </a:r>
            <a:endParaRPr lang="ru-RU" sz="18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643042" y="2786058"/>
            <a:ext cx="785818" cy="3071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00562" y="2214554"/>
            <a:ext cx="285752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Дотации –</a:t>
            </a:r>
            <a:r>
              <a:rPr lang="ru-RU" sz="1400" dirty="0" smtClean="0"/>
              <a:t> предоставляются без определения конкретной цели (пример, отец дает своему ребенку деньги на личные расходы) 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0562" y="3571876"/>
            <a:ext cx="285752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Субсидии–</a:t>
            </a:r>
            <a:r>
              <a:rPr lang="ru-RU" sz="1400" dirty="0" smtClean="0"/>
              <a:t> предоставляются на условиях частичного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 расходов (пример, отец добавляет денег ребенку на покупку игрушки)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0562" y="5286388"/>
            <a:ext cx="292895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/>
              <a:t>Субвенция–</a:t>
            </a:r>
            <a:r>
              <a:rPr lang="ru-RU" sz="1400" dirty="0" smtClean="0"/>
              <a:t> предоставляются на финансирование «переданных» полномочий (пример, ребенку дали деньги и поручили купить продукты)</a:t>
            </a:r>
            <a:endParaRPr lang="ru-RU" sz="1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428860" y="2714620"/>
            <a:ext cx="1928826" cy="714380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2357422" y="4143380"/>
            <a:ext cx="2000264" cy="1588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2357422" y="4929198"/>
            <a:ext cx="2071702" cy="642942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&amp;Kcy;&amp;ucy;&amp;kcy;&amp;lcy;&amp;ycy; - &amp;Kcy;&amp;ucy;&amp;kcy;&amp;l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143512"/>
            <a:ext cx="1143008" cy="1497340"/>
          </a:xfrm>
          <a:prstGeom prst="rect">
            <a:avLst/>
          </a:prstGeom>
          <a:noFill/>
        </p:spPr>
      </p:pic>
      <p:pic>
        <p:nvPicPr>
          <p:cNvPr id="1028" name="Picture 4" descr="&amp;Ncy;&amp;ucy;&amp;zhcy;&amp;ncy;&amp;ocy; &amp;lcy;&amp;icy; &amp;lcy;&amp;icy;&amp;shcy;&amp;acy;&amp;tcy;&amp;softcy; &amp;kcy;&amp;acy;&amp;rcy;&amp;mcy;&amp;acy;&amp;ncy;&amp;ncy;&amp;ycy;&amp;khcy; &amp;dcy;&amp;iecy;&amp;ncy;&amp;iecy;&amp;gcy; &amp;vcy; &amp;ucy;&amp;gcy;&amp;ocy;&amp;dcy;&amp;ucy; &amp;pcy;&amp;ocy;&amp;khcy;&amp;ucy;&amp;dcy;&amp;iecy;&amp;ncy;&amp;icy;&amp;yacy; &amp;Pcy;&amp;ocy;&amp;khcy;&amp;ucy;&amp;dcy;&amp;iecy;&amp;ncy;&amp;icy;&amp;iecy;. &amp;Dcy;&amp;icy;&amp;iecy;&amp;tcy;&amp;ycy;. &amp;Bcy;&amp;iecy;&amp;scy;&amp;pcy;&amp;lcy;&amp;acy;&amp;tcy;&amp;ncy;&amp;ycy;&amp;iecy; &amp;ecy;&amp;fcy;&amp;fcy;&amp;iecy;&amp;kcy;&amp;tcy;&amp;icy;&amp;vcy;&amp;ncy;&amp;ycy;&amp;iecy; &amp;dcy;&amp;icy;&amp;iecy;&amp;tcy;&amp;ycy;. &amp;Kcy;&amp;acy;&amp;kcy; &amp;pcy;&amp;ocy;&amp;khcy;&amp;ucy;&amp;dcy;&amp;iecy;&amp;tcy;&amp;softcy; &amp;zcy;&amp;acy; &amp;ncy;&amp;iecy;&amp;dcy;&amp;iecy;&amp;lcy;&amp;yucy;. &amp;Bcy;&amp;ycy;&amp;scy;&amp;tcy;&amp;r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786190"/>
            <a:ext cx="1606100" cy="1071570"/>
          </a:xfrm>
          <a:prstGeom prst="rect">
            <a:avLst/>
          </a:prstGeom>
          <a:noFill/>
        </p:spPr>
      </p:pic>
      <p:pic>
        <p:nvPicPr>
          <p:cNvPr id="1030" name="Picture 6" descr="&amp;Kcy;&amp;acy;&amp;rcy;&amp;mcy;&amp;acy;&amp;ncy;&amp;ncy;&amp;ycy;&amp;iecy; &amp;dcy;&amp;iecy;&amp;ncy;&amp;softcy;&amp;gcy;&amp;icy; &amp;dcy;&amp;lcy;&amp;yacy; &amp;rcy;&amp;iecy;&amp;bcy;&amp;iecy;&amp;ncy;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285992"/>
            <a:ext cx="1587928" cy="822836"/>
          </a:xfrm>
          <a:prstGeom prst="rect">
            <a:avLst/>
          </a:prstGeom>
          <a:noFill/>
        </p:spPr>
      </p:pic>
      <p:sp>
        <p:nvSpPr>
          <p:cNvPr id="23" name="Пятиугольник 22"/>
          <p:cNvSpPr/>
          <p:nvPr/>
        </p:nvSpPr>
        <p:spPr>
          <a:xfrm>
            <a:off x="0" y="5286388"/>
            <a:ext cx="128585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1983</TotalTime>
  <Words>2640</Words>
  <Application>Microsoft Office PowerPoint</Application>
  <PresentationFormat>Экран (4:3)</PresentationFormat>
  <Paragraphs>1199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Franklin Gothic Book</vt:lpstr>
      <vt:lpstr>Franklin Gothic Medium</vt:lpstr>
      <vt:lpstr>Times New Roman</vt:lpstr>
      <vt:lpstr>Wingdings</vt:lpstr>
      <vt:lpstr>Wingdings 2</vt:lpstr>
      <vt:lpstr>Трек</vt:lpstr>
      <vt:lpstr>Бюджет  для граждан</vt:lpstr>
      <vt:lpstr>Обращение главы администрации поселения Марушкинское в городе москве Стиславского александра борисовича  к жителям поселения</vt:lpstr>
      <vt:lpstr>Администрация внутригородского муниципального образования – поселение Марушкинское в городе Москве</vt:lpstr>
      <vt:lpstr>Что такое «бюджет для граждан»?</vt:lpstr>
      <vt:lpstr>Содержание:</vt:lpstr>
      <vt:lpstr>Что такое бюджет?</vt:lpstr>
      <vt:lpstr>Доходы. Расходы. Дефицит (Профицит)</vt:lpstr>
      <vt:lpstr>Виды доходов бюджета:</vt:lpstr>
      <vt:lpstr>Межбюджетные  трансферты - основной вид безвозмездных перечислений</vt:lpstr>
      <vt:lpstr>Нормативы распределения доходов  – это установленное бюджетным кодексом РФ, законами (решениями) о бюджете процентное распределение налоговых и неналоговых доходов между федеральными, областными и местными бюджетами </vt:lpstr>
      <vt:lpstr>Мы все - налогоплательщики</vt:lpstr>
      <vt:lpstr>Бюджетный процесс. Стадии</vt:lpstr>
      <vt:lpstr> численность населения поселения марушкинское</vt:lpstr>
      <vt:lpstr>Основные показатели  социально-экономического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</vt:lpstr>
      <vt:lpstr>Основные направления бюджетной, налоговой политики:</vt:lpstr>
      <vt:lpstr>Структура доходов бюджета (тыс. руб.)</vt:lpstr>
      <vt:lpstr>Налоговые доходы</vt:lpstr>
      <vt:lpstr>Налоговые доходы</vt:lpstr>
      <vt:lpstr>Неналоговые доходы</vt:lpstr>
      <vt:lpstr>Безвозмездные поступления 2016  год</vt:lpstr>
      <vt:lpstr>Безвозмездные поступления</vt:lpstr>
      <vt:lpstr>Основные мероприятия по мобилизации  доходов бюджета</vt:lpstr>
      <vt:lpstr>Динамика расходов бюджета </vt:lpstr>
      <vt:lpstr>Структура расходов бюджета 2016 года  в % к общему объему расходов</vt:lpstr>
      <vt:lpstr>  Структура расходов бюджета 2016 года   </vt:lpstr>
      <vt:lpstr>     Основные социально значимые показатели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BilashN</dc:creator>
  <cp:lastModifiedBy>Наталья Билаш</cp:lastModifiedBy>
  <cp:revision>227</cp:revision>
  <cp:lastPrinted>2015-11-16T13:02:51Z</cp:lastPrinted>
  <dcterms:created xsi:type="dcterms:W3CDTF">2014-12-03T08:30:44Z</dcterms:created>
  <dcterms:modified xsi:type="dcterms:W3CDTF">2015-11-16T13:25:44Z</dcterms:modified>
</cp:coreProperties>
</file>